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notesMasterIdLst>
    <p:notesMasterId r:id="rId29"/>
  </p:notesMasterIdLst>
  <p:handoutMasterIdLst>
    <p:handoutMasterId r:id="rId30"/>
  </p:handoutMasterIdLst>
  <p:sldIdLst>
    <p:sldId id="299" r:id="rId2"/>
    <p:sldId id="298" r:id="rId3"/>
    <p:sldId id="300" r:id="rId4"/>
    <p:sldId id="301" r:id="rId5"/>
    <p:sldId id="302" r:id="rId6"/>
    <p:sldId id="258" r:id="rId7"/>
    <p:sldId id="285" r:id="rId8"/>
    <p:sldId id="290" r:id="rId9"/>
    <p:sldId id="284" r:id="rId10"/>
    <p:sldId id="295" r:id="rId11"/>
    <p:sldId id="277" r:id="rId12"/>
    <p:sldId id="296" r:id="rId13"/>
    <p:sldId id="269" r:id="rId14"/>
    <p:sldId id="297" r:id="rId15"/>
    <p:sldId id="270" r:id="rId16"/>
    <p:sldId id="268" r:id="rId17"/>
    <p:sldId id="261" r:id="rId18"/>
    <p:sldId id="271" r:id="rId19"/>
    <p:sldId id="272" r:id="rId20"/>
    <p:sldId id="273" r:id="rId21"/>
    <p:sldId id="275" r:id="rId22"/>
    <p:sldId id="262" r:id="rId23"/>
    <p:sldId id="278" r:id="rId24"/>
    <p:sldId id="279" r:id="rId25"/>
    <p:sldId id="281" r:id="rId26"/>
    <p:sldId id="282" r:id="rId27"/>
    <p:sldId id="28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3399"/>
    <a:srgbClr val="001D58"/>
    <a:srgbClr val="0033CC"/>
    <a:srgbClr val="FF0000"/>
    <a:srgbClr val="6600FF"/>
    <a:srgbClr val="99CCFF"/>
    <a:srgbClr val="6699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 autoAdjust="0"/>
    <p:restoredTop sz="94659" autoAdjust="0"/>
  </p:normalViewPr>
  <p:slideViewPr>
    <p:cSldViewPr>
      <p:cViewPr>
        <p:scale>
          <a:sx n="72" d="100"/>
          <a:sy n="72" d="100"/>
        </p:scale>
        <p:origin x="-1230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Департамент агропромислового розвитку Миколаївської ОДА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E2C85A2-AD8C-4EB7-90BB-F807F9A54304}" type="datetimeFigureOut">
              <a:rPr lang="ru-RU"/>
              <a:pPr>
                <a:defRPr/>
              </a:pPr>
              <a:t>04.08.2021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1E0953-4048-4539-8BA0-CE346F0E1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Департамент агропромислового розвитку Миколаївської ОДА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6A24EE-7144-44B0-ADB6-675470AC0805}" type="datetimeFigureOut">
              <a:rPr lang="ru-RU"/>
              <a:pPr>
                <a:defRPr/>
              </a:pPr>
              <a:t>04.08.2021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27A71A-A4A7-48FD-BA64-783CC8344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F63C7364-DA2B-4FE1-B991-F5E131059C7B}" type="datetime1">
              <a:rPr lang="ru-RU"/>
              <a:pPr>
                <a:defRPr/>
              </a:pPr>
              <a:t>04.08.2021</a:t>
            </a:fld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Департамент агропромислового розвитку Миколаївської ОДА</a:t>
            </a:r>
            <a:endParaRPr lang="ru-RU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FD501637-4A6A-4141-9C3A-6078344CB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DE095-6186-4F02-B843-D925953ECF3C}" type="datetime1">
              <a:rPr lang="ru-RU"/>
              <a:pPr>
                <a:defRPr/>
              </a:pPr>
              <a:t>04.08.2021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агропромислового розвитку Миколаївської ОДА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C46D5-BECE-4CBD-9ADB-AFC383E50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8BFD8-0960-4DE9-A52E-EDBD4CC589F3}" type="datetime1">
              <a:rPr lang="ru-RU"/>
              <a:pPr>
                <a:defRPr/>
              </a:pPr>
              <a:t>04.08.2021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агропромислового розвитку Миколаївської ОДА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0AC4-7132-4C79-9F72-22B205CEE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1AB2-B172-4123-9BC4-771547AFE56B}" type="datetime1">
              <a:rPr lang="ru-RU"/>
              <a:pPr>
                <a:defRPr/>
              </a:pPr>
              <a:t>04.08.2021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агропромислового розвитку Миколаївської ОДА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3A1E1-CB37-4B36-B218-3FAAAACAFB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/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AF5E5-C50C-45BA-A619-2B3EC6419AA4}" type="datetime1">
              <a:rPr lang="ru-RU"/>
              <a:pPr>
                <a:defRPr/>
              </a:pPr>
              <a:t>04.08.2021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агропромислового розвитку Миколаївської ОДА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93DB-CA9D-4A73-A834-090A26527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0780E-63FB-4DEF-9676-E98325A7F6D2}" type="datetime1">
              <a:rPr lang="ru-RU"/>
              <a:pPr>
                <a:defRPr/>
              </a:pPr>
              <a:t>04.08.2021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агропромислового розвитку Миколаївської ОДА</a:t>
            </a:r>
            <a:endParaRPr lang="ru-RU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E6A6-8BD9-415F-AA10-62578D89F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C8F24-3037-4545-82B8-1930A6A5A69A}" type="datetime1">
              <a:rPr lang="ru-RU"/>
              <a:pPr>
                <a:defRPr/>
              </a:pPr>
              <a:t>04.08.2021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агропромислового розвитку Миколаївської ОДА</a:t>
            </a:r>
            <a:endParaRPr lang="ru-RU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92D9-0F07-4F31-9627-265B7EB08D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9295D-B0E1-4D5C-AD78-816543B93027}" type="datetime1">
              <a:rPr lang="ru-RU"/>
              <a:pPr>
                <a:defRPr/>
              </a:pPr>
              <a:t>04.08.2021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агропромислового розвитку Миколаївської ОДА</a:t>
            </a:r>
            <a:endParaRPr lang="ru-R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61DF3-ABAA-46FE-8320-0A067C8D6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848A7-E525-4A87-8EB5-46DEAC465F39}" type="datetime1">
              <a:rPr lang="ru-RU"/>
              <a:pPr>
                <a:defRPr/>
              </a:pPr>
              <a:t>04.08.2021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агропромислового розвитку Миколаївської ОДА</a:t>
            </a: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5EE0-6C25-4DD0-88C3-ECE223F57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74E1B-AFF5-43FF-B56A-6740C5E809B3}" type="datetime1">
              <a:rPr lang="ru-RU"/>
              <a:pPr>
                <a:defRPr/>
              </a:pPr>
              <a:t>04.08.2021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Департамент агропромислового розвитку Миколаївської ОДА</a:t>
            </a:r>
            <a:endParaRPr lang="ru-RU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552463FA-6E9B-41EE-B990-F8F1D779B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/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9AE89AD6-C8C7-4628-9EB1-30F0B5B49761}" type="datetime1">
              <a:rPr lang="ru-RU"/>
              <a:pPr>
                <a:defRPr/>
              </a:pPr>
              <a:t>04.08.2021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r>
              <a:rPr lang="ru-RU"/>
              <a:t>Департамент агропромислового розвитку Миколаївської ОДА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784A28B4-5644-401D-8638-55F63D407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BAB56E-A9BE-4FAE-B251-FE0556FC4043}" type="datetime1">
              <a:rPr lang="ru-RU"/>
              <a:pPr>
                <a:defRPr/>
              </a:pPr>
              <a:t>04.08.2021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50" cap="all" baseline="0">
                <a:solidFill>
                  <a:schemeClr val="tx1">
                    <a:alpha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Департамент агропромислового розвитку Миколаївської ОДА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CC90FFE4-C2E1-4544-8604-45502A748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61" r:id="rId8"/>
    <p:sldLayoutId id="2147483962" r:id="rId9"/>
    <p:sldLayoutId id="2147483958" r:id="rId10"/>
    <p:sldLayoutId id="2147483959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kern="1200" spc="-12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 kern="1200">
          <a:solidFill>
            <a:srgbClr val="262626"/>
          </a:solidFill>
          <a:latin typeface="+mn-lt"/>
          <a:ea typeface="+mn-ea"/>
          <a:cs typeface="+mn-cs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 kern="1200">
          <a:solidFill>
            <a:srgbClr val="262626"/>
          </a:solidFill>
          <a:latin typeface="+mn-lt"/>
          <a:ea typeface="+mn-ea"/>
          <a:cs typeface="+mn-cs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950" y="1484313"/>
            <a:ext cx="8928100" cy="14700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5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ДЕРЖАВНА ПІДТРИМКА </a:t>
            </a:r>
            <a:br>
              <a:rPr lang="uk-UA" sz="5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5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агропромислового комплексу </a:t>
            </a:r>
            <a:br>
              <a:rPr lang="uk-UA" sz="5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5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 рік</a:t>
            </a:r>
            <a:endParaRPr lang="ru-RU" sz="5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386138"/>
            <a:ext cx="4986337" cy="2881312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107950" y="188913"/>
            <a:ext cx="8928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b="1" i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Департамент агропромислового розвитку Херсонської облдержадміністрації </a:t>
            </a:r>
            <a:endParaRPr lang="ru-RU" b="1" i="1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4438" y="0"/>
            <a:ext cx="62738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Підтримка садівництва, виноградарства та хмелярства</a:t>
            </a:r>
            <a:endParaRPr lang="ru-RU" sz="3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182563" y="1484313"/>
            <a:ext cx="8804275" cy="730250"/>
          </a:xfrm>
        </p:spPr>
        <p:txBody>
          <a:bodyPr>
            <a:spAutoFit/>
          </a:bodyPr>
          <a:lstStyle/>
          <a:p>
            <a:pPr marL="285750" indent="-285750" algn="just" eaLnBrk="1" hangingPunct="1">
              <a:buFont typeface="Wingdings" pitchFamily="2" charset="2"/>
              <a:buChar char="q"/>
            </a:pPr>
            <a:endParaRPr lang="uk-UA" sz="1800" b="1" smtClean="0">
              <a:solidFill>
                <a:srgbClr val="001D5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eaLnBrk="1" hangingPunct="1">
              <a:buFont typeface="Wingdings" pitchFamily="2" charset="2"/>
              <a:buChar char="q"/>
            </a:pPr>
            <a:endParaRPr lang="uk-UA" sz="1800" b="1" smtClean="0">
              <a:solidFill>
                <a:srgbClr val="001D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5" descr="D:\Наташа\РОБОЧИЙ СТІЛ 2020\МОЇ ДОКУМЕНТИ\ПРЕЗЕНТАЦІЇ\Картинки к слайдам\Фрукт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55875" cy="16986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5604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94550" y="5229225"/>
            <a:ext cx="19494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1698625"/>
            <a:ext cx="8899525" cy="3692525"/>
          </a:xfrm>
          <a:prstGeom prst="rect">
            <a:avLst/>
          </a:prstGeom>
          <a:noFill/>
          <a:ln w="9525" cmpd="sng">
            <a:noFill/>
          </a:ln>
        </p:spPr>
        <p:txBody>
          <a:bodyPr>
            <a:spAutoFit/>
          </a:bodyPr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b="1" dirty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придбання садивного матеріалу плодово-ягідних культур, винограду та хмелю (після проведення садіння або ремонту насаджень) – до 80% здійснених витрат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rgbClr val="001D5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b="1" dirty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проведення робіт та придбання матеріалів для спорудження шпалер і встановлення систем краплинного зрошення (після завершення монтажних робіт) – до 50% здійснених витрат;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rgbClr val="001D5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b="1" dirty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закупівля техніки, механізмів та обладнання (зокрема іноземного виробництва) згідно із затвердженим  переліком такої техніки – до 30% їх вартості;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solidFill>
                <a:srgbClr val="001D58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b="1" dirty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нове будівництво та реконструкція холодильників, цехів первинної переробки, об’єктів із заморожування плодово-ягідної продукції – до 50% вартості (без ПДВ);</a:t>
            </a:r>
          </a:p>
        </p:txBody>
      </p:sp>
      <p:sp>
        <p:nvSpPr>
          <p:cNvPr id="25606" name="TextBox 8"/>
          <p:cNvSpPr txBox="1">
            <a:spLocks noChangeArrowheads="1"/>
          </p:cNvSpPr>
          <p:nvPr/>
        </p:nvSpPr>
        <p:spPr bwMode="auto">
          <a:xfrm>
            <a:off x="0" y="5391150"/>
            <a:ext cx="70199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uk-UA" b="1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придбання ліній товарної обробки плодів та ягід виробниками (після завершення пуско налагоджувальних робіт) – до 50% вартості (без ПДВ).</a:t>
            </a:r>
          </a:p>
        </p:txBody>
      </p:sp>
    </p:spTree>
  </p:cSld>
  <p:clrMapOvr>
    <a:masterClrMapping/>
  </p:clrMapOvr>
  <p:transition spd="slow" advTm="574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D:\Наташа\РОБОЧИЙ СТІЛ 2020\МОЇ ДОКУМЕНТИ\ПРЕЗЕНТАЦІЇ\Картинки к слайдам\Фермер овощ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" y="-20638"/>
            <a:ext cx="2143125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413" y="260350"/>
            <a:ext cx="6275387" cy="18732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ФІНАНСОВА ПІДТРИМКА РОЗВИТКУ ФЕРМЕРСЬКИХ ГОСПОДАРСТВ</a:t>
            </a:r>
            <a:endParaRPr lang="ru-RU" sz="4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7368" y="2348880"/>
            <a:ext cx="8829128" cy="4392487"/>
          </a:xfrm>
        </p:spPr>
        <p:txBody>
          <a:bodyPr rtlCol="0">
            <a:noAutofit/>
          </a:bodyPr>
          <a:lstStyle/>
          <a:p>
            <a:pPr marL="91440" indent="-91440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uk-UA" sz="28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фермерські господарства, які мають чистий дохід (виручку) від реалізації продукції (товарів, робіт, послуг) за останній рік до 20 </a:t>
            </a:r>
            <a:r>
              <a:rPr lang="uk-UA" sz="2800" b="1" dirty="0" err="1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uk-UA" sz="28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err="1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28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, у власності та/або користуванні яких перебувають землі сільськогосподарського призначення;</a:t>
            </a:r>
          </a:p>
          <a:p>
            <a:pPr marL="91440" indent="-91440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uk-UA" sz="28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зареєстровані у поточному році фермерські господарства, у власності та/або користуванні яких перебувають землі сільськогосподарського призначення, незалежно від обсягу чистого доходу (виручки).</a:t>
            </a:r>
          </a:p>
        </p:txBody>
      </p:sp>
    </p:spTree>
  </p:cSld>
  <p:clrMapOvr>
    <a:masterClrMapping/>
  </p:clrMapOvr>
  <p:transition spd="slow" advTm="646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413" y="115888"/>
            <a:ext cx="6275387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ФІНАНСОВА ПІДТРИМКА РОЗВИТКУ ФЕРМЕРСЬКИХ ГОСПОДАРСТВ</a:t>
            </a:r>
            <a:endParaRPr lang="ru-RU" sz="3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184576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sz="2800" b="1" u="sng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НАПРЯМИ:</a:t>
            </a:r>
          </a:p>
          <a:p>
            <a:pPr marL="92075" indent="0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uk-UA" sz="3200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Субсидія на одиницю оброблюваних угідь</a:t>
            </a:r>
          </a:p>
          <a:p>
            <a:pPr marL="92075" indent="0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/>
            </a:pPr>
            <a:endParaRPr lang="uk-UA" sz="1000" b="1" dirty="0">
              <a:solidFill>
                <a:srgbClr val="003399"/>
              </a:solidFill>
              <a:effectLst>
                <a:glow rad="1143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92075" indent="0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uk-UA" sz="28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	Дотація за утримання корів</a:t>
            </a:r>
          </a:p>
          <a:p>
            <a:pPr marL="92075" indent="0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/>
            </a:pPr>
            <a:endParaRPr lang="uk-UA" sz="1000" b="1" dirty="0">
              <a:solidFill>
                <a:srgbClr val="003399"/>
              </a:solidFill>
              <a:effectLst>
                <a:glow rad="1143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92075" indent="982663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uk-UA" sz="28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Часткова компенсація витрат на надані дорадчі послуги</a:t>
            </a:r>
          </a:p>
          <a:p>
            <a:pPr marL="92075" indent="0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/>
            </a:pPr>
            <a:endParaRPr lang="uk-UA" sz="1000" b="1" dirty="0">
              <a:solidFill>
                <a:srgbClr val="003399"/>
              </a:solidFill>
              <a:effectLst>
                <a:glow rad="1143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1073150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uk-UA" sz="28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Доплата на користь застрахованих осіб – </a:t>
            </a:r>
            <a:r>
              <a:rPr lang="uk-UA" sz="2800" b="1" dirty="0" smtClean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членів / голови </a:t>
            </a:r>
            <a:r>
              <a:rPr lang="uk-UA" sz="28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сімейного фермерського господарства Єдиного соціального внеску</a:t>
            </a:r>
            <a:endParaRPr lang="ru-RU" sz="2800" b="1" dirty="0">
              <a:solidFill>
                <a:srgbClr val="003399"/>
              </a:solidFill>
              <a:effectLst>
                <a:glow rad="1143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323850" y="2212975"/>
            <a:ext cx="431800" cy="36036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323850" y="3078163"/>
            <a:ext cx="431800" cy="3603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323850" y="4005263"/>
            <a:ext cx="431800" cy="3603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>
            <a:off x="323850" y="5300663"/>
            <a:ext cx="431800" cy="3603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9703" name="Picture 2" descr="D:\Наташа\РОБОЧИЙ СТІЛ 2020\МОЇ ДОКУМЕНТИ\ПРЕЗЕНТАЦІЇ\Картинки к слайдам\Фермер овощ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" y="-20638"/>
            <a:ext cx="2143125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46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5350" y="260350"/>
            <a:ext cx="6799263" cy="14398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ФІНАНСОВА ПІДТРИМКА РОЗВИТКУ ФЕРМЕРСЬКИХ ГОСПОДАРСТВ</a:t>
            </a:r>
            <a:endParaRPr lang="ru-RU" sz="36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7815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endParaRPr lang="uk-UA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None/>
            </a:pPr>
            <a:r>
              <a:rPr lang="uk-UA" sz="2800" b="1" smtClean="0">
                <a:latin typeface="Times New Roman" pitchFamily="18" charset="0"/>
                <a:cs typeface="Times New Roman" pitchFamily="18" charset="0"/>
              </a:rPr>
              <a:t> 		</a:t>
            </a:r>
            <a:endParaRPr lang="ru-RU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/>
            </a:extLst>
          </p:cNvPr>
          <p:cNvSpPr/>
          <p:nvPr/>
        </p:nvSpPr>
        <p:spPr>
          <a:xfrm>
            <a:off x="251520" y="1988840"/>
            <a:ext cx="8712968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3600" b="1" dirty="0" err="1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новостворених</a:t>
            </a:r>
            <a:r>
              <a:rPr lang="ru-RU" sz="36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фермерських</a:t>
            </a:r>
            <a:r>
              <a:rPr lang="ru-RU" sz="36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господарств</a:t>
            </a:r>
            <a:r>
              <a:rPr lang="ru-RU" sz="36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3600" b="1" dirty="0" err="1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36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36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становлення</a:t>
            </a:r>
            <a:r>
              <a:rPr lang="ru-RU" sz="36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600" b="1" dirty="0" err="1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36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три роки </a:t>
            </a:r>
            <a:r>
              <a:rPr lang="ru-RU" sz="3600" b="1" dirty="0" err="1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36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36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b="1" dirty="0" err="1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бюджетна</a:t>
            </a:r>
            <a:r>
              <a:rPr lang="ru-RU" sz="36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субсидія</a:t>
            </a:r>
            <a:r>
              <a:rPr lang="ru-RU" sz="36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b="1" dirty="0" err="1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sz="36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оброблюваних</a:t>
            </a:r>
            <a:r>
              <a:rPr lang="ru-RU" sz="36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угідь</a:t>
            </a:r>
            <a:r>
              <a:rPr lang="ru-RU" sz="36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(1 гектар) </a:t>
            </a:r>
            <a:r>
              <a:rPr lang="ru-RU" sz="3600" b="1" dirty="0" err="1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новоствореним</a:t>
            </a:r>
            <a:r>
              <a:rPr lang="ru-RU" sz="36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фермерським</a:t>
            </a:r>
            <a:r>
              <a:rPr lang="ru-RU" sz="36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господарствам</a:t>
            </a:r>
            <a:r>
              <a:rPr lang="ru-RU" sz="36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- 5 тис. </a:t>
            </a:r>
            <a:r>
              <a:rPr lang="ru-RU" sz="3600" b="1" dirty="0" err="1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36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на 1 га, але не </a:t>
            </a:r>
            <a:r>
              <a:rPr lang="ru-RU" sz="3600" b="1" dirty="0" err="1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36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100 тис. </a:t>
            </a:r>
            <a:r>
              <a:rPr lang="ru-RU" sz="3600" b="1" dirty="0" err="1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36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600" b="1" dirty="0" err="1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lang="ru-RU" sz="36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ф/г</a:t>
            </a:r>
            <a:endParaRPr lang="ru-RU" sz="2400" dirty="0">
              <a:latin typeface="+mn-lt"/>
              <a:cs typeface="+mn-cs"/>
            </a:endParaRPr>
          </a:p>
        </p:txBody>
      </p:sp>
      <p:pic>
        <p:nvPicPr>
          <p:cNvPr id="31748" name="Picture 2" descr="D:\Наташа\РОБОЧИЙ СТІЛ 2020\МОЇ ДОКУМЕНТИ\ПРЕЗЕНТАЦІЇ\Картинки к слайдам\Фермер овощ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-20638"/>
            <a:ext cx="2143125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399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5350" y="260350"/>
            <a:ext cx="6727825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ФІНАНСОВА ПІДТРИМКА РОЗВИТКУ ФЕРМЕРСЬКИХ ГОСПОДАРСТВ</a:t>
            </a:r>
            <a:endParaRPr lang="ru-RU" sz="3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844675"/>
            <a:ext cx="8785225" cy="453707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uk-UA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ДОТАЦІЯ ЗА УТРИМАННЯ КОРІВ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Розмір дотації </a:t>
            </a:r>
          </a:p>
          <a:p>
            <a:pPr marL="152400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тис. грн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(</a:t>
            </a:r>
            <a:r>
              <a:rPr lang="uk-U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більше 250 тис. грн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від                           </a:t>
            </a:r>
            <a:r>
              <a:rPr lang="uk-UA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5 ідентифікованих </a:t>
            </a:r>
            <a:r>
              <a:rPr lang="uk-UA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зареєстрованих корів</a:t>
            </a:r>
            <a:endParaRPr lang="ru-RU" sz="2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844675"/>
            <a:ext cx="1849437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D:\Наташа\РОБОЧИЙ СТІЛ 2020\МОЇ ДОКУМЕНТИ\ПРЕЗЕНТАЦІЇ\Картинки к слайдам\Фермер овощ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" y="-20638"/>
            <a:ext cx="2143125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399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7815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9263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tabLst>
                <a:tab pos="450850" algn="l"/>
              </a:tabLst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4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Часткова компенсація витрат за надані дорадчі послуги </a:t>
            </a:r>
          </a:p>
          <a:p>
            <a:pPr marL="449263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tabLst>
                <a:tab pos="450850" algn="l"/>
              </a:tabLst>
              <a:defRPr/>
            </a:pPr>
            <a:endParaRPr lang="uk-UA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9263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49263" indent="0" algn="ctr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sz="36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Розмір компенсації</a:t>
            </a:r>
          </a:p>
          <a:p>
            <a:pPr marL="449263" indent="0" algn="ctr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uk-UA" sz="3600" b="1" dirty="0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 виплата </a:t>
            </a: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90 % вартості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D:\Наташа\РОБОЧИЙ СТІЛ 2020\МОЇ ДОКУМЕНТИ\ПРЕЗЕНТАЦІЇ\Картинки к слайдам\ТРЕНІН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454400"/>
            <a:ext cx="2273300" cy="17033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65350" y="260350"/>
            <a:ext cx="6727825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ФІНАНСОВА ПІДТРИМКА РОЗВИТКУ ФЕРМЕРСЬКИХ ГОСПОДАРСТВ</a:t>
            </a:r>
            <a:endParaRPr lang="ru-RU" sz="3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2" descr="D:\Наташа\РОБОЧИЙ СТІЛ 2020\МОЇ ДОКУМЕНТИ\ПРЕЗЕНТАЦІЇ\Картинки к слайдам\Фермер овощ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" y="-20638"/>
            <a:ext cx="2143125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338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47815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798638" indent="-1798638" algn="ctr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Доплата на користь застрахованих осіб – членів/голови СФГ Єдиного соціального внеску</a:t>
            </a:r>
          </a:p>
          <a:p>
            <a:pPr marL="1082675" indent="-1082675" algn="ctr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82675" indent="-1082675" algn="ctr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Розмір доплати</a:t>
            </a:r>
          </a:p>
          <a:p>
            <a:pPr marL="1082675" indent="-549275" algn="ctr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Доплата протягом 10 років у розмірі </a:t>
            </a:r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 0,9 до 0,1 мінімального страхового внеску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492375"/>
            <a:ext cx="1935163" cy="13684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65350" y="260350"/>
            <a:ext cx="6727825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8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ФІНАНСОВА ПІДТРИМКА РОЗВИТКУ ФЕРМЕРСЬКИХ ГОСПОДАРСТВ</a:t>
            </a:r>
            <a:endParaRPr lang="ru-RU" sz="3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2" descr="D:\Наташа\РОБОЧИЙ СТІЛ 2020\МОЇ ДОКУМЕНТИ\ПРЕЗЕНТАЦІЇ\Картинки к слайдам\Фермер овощ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25" y="-20638"/>
            <a:ext cx="2143125" cy="213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8118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5538" y="274638"/>
            <a:ext cx="6640512" cy="922337"/>
          </a:xfrm>
        </p:spPr>
        <p:txBody>
          <a:bodyPr>
            <a:noAutofit/>
          </a:bodyPr>
          <a:lstStyle/>
          <a:p>
            <a:pPr marL="358775" algn="ctr" eaLnBrk="1" fontAlgn="auto" hangingPunct="1">
              <a:spcAft>
                <a:spcPts val="0"/>
              </a:spcAft>
              <a:defRPr/>
            </a:pPr>
            <a:r>
              <a:rPr lang="uk-UA" sz="3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Державна підтримка розвитку тваринництва та переробки сільськогосподарської продукції</a:t>
            </a:r>
            <a:endParaRPr lang="ru-RU" sz="3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786313"/>
          </a:xfrm>
        </p:spPr>
        <p:txBody>
          <a:bodyPr rtlCol="0">
            <a:normAutofit/>
          </a:bodyPr>
          <a:lstStyle/>
          <a:p>
            <a:pPr marL="625475" indent="269875" eaLnBrk="1" fontAlgn="auto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  <a:defRPr/>
            </a:pP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Відшкодування вартості закуплених племінних тварин, бджіл, сперми та ембріонів </a:t>
            </a:r>
          </a:p>
          <a:p>
            <a:pPr marL="355600" indent="-355600" eaLnBrk="1" fontAlgn="auto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  <a:tabLst>
                <a:tab pos="269875" algn="l"/>
                <a:tab pos="355600" algn="l"/>
              </a:tabLst>
              <a:defRPr/>
            </a:pPr>
            <a:r>
              <a:rPr lang="uk-UA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Відшкодування вартості тваринницьких об'єктів</a:t>
            </a:r>
          </a:p>
          <a:p>
            <a:pPr marL="355600" indent="-355600" eaLnBrk="1" fontAlgn="auto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uk-UA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Компенсація вартості об'єктів, профінансованих за рахунок банківських кредитів</a:t>
            </a:r>
            <a:endParaRPr lang="uk-UA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22313" indent="85725" eaLnBrk="1" fontAlgn="auto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  <a:tabLst>
                <a:tab pos="722313" algn="l"/>
              </a:tabLst>
              <a:defRPr/>
            </a:pP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Спеціальна бюджетна дотація за наявні бджолосім'ї</a:t>
            </a:r>
          </a:p>
          <a:p>
            <a:pPr marL="355600" indent="-355600" eaLnBrk="1" fontAlgn="auto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Ø"/>
              <a:defRPr/>
            </a:pPr>
            <a:r>
              <a:rPr lang="uk-UA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Спеціальна бюджетна дотація за утримання кізочок, козематок, ярок, вівцематок </a:t>
            </a:r>
          </a:p>
          <a:p>
            <a:pPr marL="625475" indent="355600" eaLnBrk="1" fontAlgn="auto" hangingPunct="1"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v"/>
              <a:defRPr/>
            </a:pP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Спеціальна бюджетна дотація за приріст поголів'я корів власного відтворення</a:t>
            </a:r>
          </a:p>
        </p:txBody>
      </p:sp>
      <p:pic>
        <p:nvPicPr>
          <p:cNvPr id="3584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1166813" cy="8255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584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113" y="-34925"/>
            <a:ext cx="1203325" cy="8239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5845" name="Picture 2" descr="D:\Наташа\РОБОЧИЙ СТІЛ 2020\МОЇ ДОКУМЕНТИ\ПРЕЗЕНТАЦІЇ\Картинки к слайдам\Свин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" y="785813"/>
            <a:ext cx="1166812" cy="8842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342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115888"/>
            <a:ext cx="6624637" cy="10810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Державна підтримка розвитку тваринництва та переробки сільськогосподарської продукції</a:t>
            </a:r>
            <a:endParaRPr lang="ru-RU" sz="3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875"/>
            <a:ext cx="9036050" cy="5000625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sz="12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Відшкодування вартості закуплених племінних тварин, бджіл, сперми та ембріонів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 розмірі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80 % вартості </a:t>
            </a:r>
            <a:r>
              <a:rPr lang="uk-UA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(без ПДВ), але не більше ніж:</a:t>
            </a:r>
            <a:endParaRPr lang="uk-UA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" indent="109538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uk-UA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50400 грн </a:t>
            </a: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одну голову племінної телиці, </a:t>
            </a:r>
            <a:r>
              <a:rPr lang="uk-UA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нетеля</a:t>
            </a: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корови;</a:t>
            </a:r>
          </a:p>
          <a:p>
            <a:pPr marL="712788" indent="182563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uk-UA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16000 грн </a:t>
            </a:r>
            <a:r>
              <a:rPr lang="uk-UA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 одну голову племінної свинки, кнурця;</a:t>
            </a:r>
          </a:p>
          <a:p>
            <a:pPr marL="91440" indent="109538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uk-UA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17600</a:t>
            </a: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грн </a:t>
            </a: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одну голову племінної вівцематки, барана, ярки;</a:t>
            </a:r>
          </a:p>
          <a:p>
            <a:pPr marL="712788" indent="182563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uk-UA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17600</a:t>
            </a:r>
            <a:r>
              <a:rPr lang="uk-UA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за одну голову племінної </a:t>
            </a:r>
            <a:r>
              <a:rPr lang="uk-UA" sz="20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козематки</a:t>
            </a:r>
            <a:r>
              <a:rPr lang="uk-UA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цапа, кізочки, цапка;</a:t>
            </a:r>
          </a:p>
          <a:p>
            <a:pPr marL="2332038" indent="182563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uk-UA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160 грн </a:t>
            </a: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одну бджолину матку;</a:t>
            </a:r>
          </a:p>
          <a:p>
            <a:pPr marL="2332038" indent="182563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uk-UA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800 грн </a:t>
            </a:r>
            <a:r>
              <a:rPr lang="uk-UA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 один бджолиний пакет;</a:t>
            </a:r>
          </a:p>
          <a:p>
            <a:pPr marL="91440" indent="109538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uk-UA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160 грн </a:t>
            </a: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одну дозу сперми бугаїв;</a:t>
            </a:r>
          </a:p>
          <a:p>
            <a:pPr marL="712788" indent="182563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uk-UA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480 грн</a:t>
            </a:r>
            <a:r>
              <a:rPr lang="uk-UA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за одну дозу </a:t>
            </a:r>
            <a:r>
              <a:rPr lang="uk-UA" sz="2000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сексованої</a:t>
            </a:r>
            <a:r>
              <a:rPr lang="uk-UA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сперми бугаїв;</a:t>
            </a:r>
          </a:p>
          <a:p>
            <a:pPr marL="91440" indent="109538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uk-UA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160 грн </a:t>
            </a: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одну дозу сперми кнурців;</a:t>
            </a:r>
          </a:p>
          <a:p>
            <a:pPr marL="712788" indent="182563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uk-UA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800 грн</a:t>
            </a:r>
            <a:r>
              <a:rPr lang="uk-UA" sz="20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за один ембріон великої рогатої худоби</a:t>
            </a:r>
          </a:p>
        </p:txBody>
      </p:sp>
      <p:pic>
        <p:nvPicPr>
          <p:cNvPr id="3686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5400"/>
            <a:ext cx="1166813" cy="8255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6868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4113" y="-34925"/>
            <a:ext cx="1203325" cy="8239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6869" name="Picture 2" descr="D:\Наташа\РОБОЧИЙ СТІЛ 2020\МОЇ ДОКУМЕНТИ\ПРЕЗЕНТАЦІЇ\Картинки к слайдам\Свин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" y="785813"/>
            <a:ext cx="1166812" cy="8842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6870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73800" y="4508500"/>
            <a:ext cx="1538288" cy="9604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6871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2088" y="4073525"/>
            <a:ext cx="1331912" cy="11096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6872" name="Picture 2" descr="D:\Наташа\РОБОЧИЙ СТІЛ 2020\МОЇ ДОКУМЕНТИ\ПРЕЗЕНТАЦІЇ\Картинки к слайдам\Корови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3313" y="2370138"/>
            <a:ext cx="1690687" cy="9144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5877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8135937" cy="922337"/>
          </a:xfrm>
        </p:spPr>
        <p:txBody>
          <a:bodyPr>
            <a:noAutofit/>
          </a:bodyPr>
          <a:lstStyle/>
          <a:p>
            <a:pPr marL="1520825" algn="ctr" eaLnBrk="1" fontAlgn="auto" hangingPunct="1">
              <a:spcAft>
                <a:spcPts val="0"/>
              </a:spcAft>
              <a:defRPr/>
            </a:pPr>
            <a:r>
              <a:rPr lang="uk-UA" sz="3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Державна підтримка розвитку тваринництва та переробки сільськогосподарської продукції</a:t>
            </a:r>
            <a:endParaRPr lang="ru-RU" sz="3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784725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Відшкодування вартості тваринницьких об'єктів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 розмірі</a:t>
            </a:r>
            <a:r>
              <a:rPr lang="uk-UA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30 </a:t>
            </a:r>
            <a:r>
              <a:rPr lang="uk-UA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вартості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Компенсація вартості об'єктів, профінансованих за рахунок банківських кредитів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sz="1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                             Держава продовжує виконання взятих зобов'язань</a:t>
            </a:r>
          </a:p>
        </p:txBody>
      </p:sp>
      <p:pic>
        <p:nvPicPr>
          <p:cNvPr id="37891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0"/>
            <a:ext cx="2790825" cy="16383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484813" y="2625725"/>
            <a:ext cx="33067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lang="uk-UA" sz="2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 розмірі 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uk-UA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50 %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вартості</a:t>
            </a:r>
          </a:p>
        </p:txBody>
      </p:sp>
      <p:pic>
        <p:nvPicPr>
          <p:cNvPr id="37893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084763"/>
            <a:ext cx="1476375" cy="11826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7894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025775"/>
            <a:ext cx="2022475" cy="10795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329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28600" y="2133600"/>
            <a:ext cx="2351088" cy="1136650"/>
          </a:xfrm>
          <a:prstGeom prst="roundRect">
            <a:avLst/>
          </a:prstGeom>
          <a:solidFill>
            <a:srgbClr val="0033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Підтримка розвитку фермерських господарств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03563" y="434975"/>
            <a:ext cx="2938462" cy="981075"/>
          </a:xfrm>
          <a:prstGeom prst="roundRect">
            <a:avLst/>
          </a:prstGeom>
          <a:solidFill>
            <a:srgbClr val="0033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Здешевлення вартості сільськогосподарської техніки та обладнання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643688" y="2133600"/>
            <a:ext cx="2251075" cy="1211263"/>
          </a:xfrm>
          <a:prstGeom prst="roundRect">
            <a:avLst/>
          </a:prstGeom>
          <a:solidFill>
            <a:srgbClr val="0033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Підтримка галузі тваринництва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5413" y="295275"/>
            <a:ext cx="2339975" cy="1408113"/>
          </a:xfrm>
          <a:prstGeom prst="roundRect">
            <a:avLst/>
          </a:prstGeom>
          <a:solidFill>
            <a:srgbClr val="0033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Підтримка розвитку садівництва, виноградарства та хмелярства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9625" y="4389438"/>
            <a:ext cx="2517775" cy="660400"/>
          </a:xfrm>
          <a:prstGeom prst="roundRect">
            <a:avLst/>
          </a:prstGeom>
          <a:solidFill>
            <a:srgbClr val="FFFF00"/>
          </a:solidFill>
          <a:ln w="5397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НОВІ НАПРЯМИ</a:t>
            </a:r>
            <a:endParaRPr lang="ru-RU" sz="20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18275" y="295275"/>
            <a:ext cx="2484438" cy="1408113"/>
          </a:xfrm>
          <a:prstGeom prst="roundRect">
            <a:avLst/>
          </a:prstGeom>
          <a:solidFill>
            <a:srgbClr val="0033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Фінансова підтримка заходів  в АПК шляхом здешевлення кредитів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16238" y="1989138"/>
            <a:ext cx="3349625" cy="1633537"/>
          </a:xfrm>
          <a:prstGeom prst="roundRect">
            <a:avLst/>
          </a:prstGeom>
          <a:solidFill>
            <a:schemeClr val="bg1"/>
          </a:solidFill>
          <a:ln w="889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ПРОГРАМИ ПІДТРИМКИ АПК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2021 РІК</a:t>
            </a:r>
            <a:endParaRPr lang="ru-RU" sz="26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43688" y="5513388"/>
            <a:ext cx="2251075" cy="965200"/>
          </a:xfrm>
          <a:prstGeom prst="roundRect">
            <a:avLst/>
          </a:prstGeom>
          <a:solidFill>
            <a:srgbClr val="0033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Вирощування нішевих культур (гречка)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35375" y="5805488"/>
            <a:ext cx="1800225" cy="846137"/>
          </a:xfrm>
          <a:prstGeom prst="roundRect">
            <a:avLst/>
          </a:prstGeom>
          <a:solidFill>
            <a:srgbClr val="0033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Державна підтримка зрошення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825" y="3622675"/>
            <a:ext cx="2328863" cy="1535113"/>
          </a:xfrm>
          <a:prstGeom prst="roundRect">
            <a:avLst/>
          </a:prstGeom>
          <a:solidFill>
            <a:srgbClr val="0033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Державна підтримка страхування сільськогосподарської продукції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643688" y="3789363"/>
            <a:ext cx="2251075" cy="1236662"/>
          </a:xfrm>
          <a:prstGeom prst="roundRect">
            <a:avLst/>
          </a:prstGeom>
          <a:solidFill>
            <a:srgbClr val="0033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Підтримка органічного виробництва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10" idx="3"/>
          </p:cNvCxnSpPr>
          <p:nvPr/>
        </p:nvCxnSpPr>
        <p:spPr>
          <a:xfrm>
            <a:off x="6265863" y="2805113"/>
            <a:ext cx="377825" cy="0"/>
          </a:xfrm>
          <a:prstGeom prst="straightConnector1">
            <a:avLst/>
          </a:prstGeom>
          <a:ln w="698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0" idx="0"/>
          </p:cNvCxnSpPr>
          <p:nvPr/>
        </p:nvCxnSpPr>
        <p:spPr>
          <a:xfrm flipV="1">
            <a:off x="4591050" y="1557338"/>
            <a:ext cx="2052638" cy="431800"/>
          </a:xfrm>
          <a:prstGeom prst="straightConnector1">
            <a:avLst/>
          </a:prstGeom>
          <a:ln w="698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0"/>
          </p:cNvCxnSpPr>
          <p:nvPr/>
        </p:nvCxnSpPr>
        <p:spPr>
          <a:xfrm flipH="1" flipV="1">
            <a:off x="4573588" y="1416050"/>
            <a:ext cx="17462" cy="573088"/>
          </a:xfrm>
          <a:prstGeom prst="straightConnector1">
            <a:avLst/>
          </a:prstGeom>
          <a:ln w="698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8" idx="0"/>
          </p:cNvCxnSpPr>
          <p:nvPr/>
        </p:nvCxnSpPr>
        <p:spPr>
          <a:xfrm>
            <a:off x="4572000" y="3622675"/>
            <a:ext cx="36513" cy="766763"/>
          </a:xfrm>
          <a:prstGeom prst="straightConnector1">
            <a:avLst/>
          </a:prstGeom>
          <a:ln w="698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" idx="1"/>
          </p:cNvCxnSpPr>
          <p:nvPr/>
        </p:nvCxnSpPr>
        <p:spPr>
          <a:xfrm flipH="1">
            <a:off x="2579688" y="2805113"/>
            <a:ext cx="336550" cy="0"/>
          </a:xfrm>
          <a:prstGeom prst="straightConnector1">
            <a:avLst/>
          </a:prstGeom>
          <a:ln w="698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0"/>
          </p:cNvCxnSpPr>
          <p:nvPr/>
        </p:nvCxnSpPr>
        <p:spPr>
          <a:xfrm flipH="1" flipV="1">
            <a:off x="2339975" y="1703388"/>
            <a:ext cx="2251075" cy="285750"/>
          </a:xfrm>
          <a:prstGeom prst="straightConnector1">
            <a:avLst/>
          </a:prstGeom>
          <a:ln w="698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5867400" y="4408488"/>
            <a:ext cx="776288" cy="354012"/>
          </a:xfrm>
          <a:prstGeom prst="straightConnector1">
            <a:avLst/>
          </a:prstGeom>
          <a:ln w="698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4535488" y="5049838"/>
            <a:ext cx="1587" cy="755650"/>
          </a:xfrm>
          <a:prstGeom prst="straightConnector1">
            <a:avLst/>
          </a:prstGeom>
          <a:ln w="698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2339975" y="5049838"/>
            <a:ext cx="2268538" cy="463550"/>
          </a:xfrm>
          <a:prstGeom prst="straightConnector1">
            <a:avLst/>
          </a:prstGeom>
          <a:ln w="698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608513" y="5049838"/>
            <a:ext cx="2170112" cy="463550"/>
          </a:xfrm>
          <a:prstGeom prst="straightConnector1">
            <a:avLst/>
          </a:prstGeom>
          <a:ln w="698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 flipV="1">
            <a:off x="2579688" y="4389438"/>
            <a:ext cx="769937" cy="373062"/>
          </a:xfrm>
          <a:prstGeom prst="straightConnector1">
            <a:avLst/>
          </a:prstGeom>
          <a:ln w="6985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250825" y="5513388"/>
            <a:ext cx="2328863" cy="1079500"/>
          </a:xfrm>
          <a:prstGeom prst="roundRect">
            <a:avLst/>
          </a:prstGeom>
          <a:solidFill>
            <a:srgbClr val="0033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Державна підтримка розвитку картоплярства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4075" y="274638"/>
            <a:ext cx="6911975" cy="9223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Державна підтримка розвитку тваринництва та переробки сільськогосподарської продукції</a:t>
            </a:r>
            <a:endParaRPr lang="ru-RU" sz="3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1628775"/>
            <a:ext cx="8229600" cy="4784725"/>
          </a:xfrm>
        </p:spPr>
        <p:txBody>
          <a:bodyPr rtlCol="0">
            <a:normAutofit/>
          </a:bodyPr>
          <a:lstStyle/>
          <a:p>
            <a:pPr marL="808038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973263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Спеціальна бюджетна дотація за наявні бджолосім'ї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marL="0" indent="539750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дотація за наявні бджолосім’ї  -  надається  власникам бджолосімей, за наявні в поточному році від 10 до 300 бджолосімей, у розмірі 200 гривень за бджолосім’ю. Максимальний розмір дотації становить 60 000 гривень одному отримувачу;</a:t>
            </a:r>
          </a:p>
        </p:txBody>
      </p:sp>
      <p:pic>
        <p:nvPicPr>
          <p:cNvPr id="38916" name="Picture 2" descr="D:\Наташа\РОБОЧИЙ СТІЛ 2020\МОЇ ДОКУМЕНТИ\ПРЕЗЕНТАЦІЇ\Картинки к слайдам\пчел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773238"/>
            <a:ext cx="2016125" cy="1308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479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3" y="274638"/>
            <a:ext cx="7056437" cy="9223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Державна підтримка розвитку тваринництва та переробки сільськогосподарської продукції</a:t>
            </a:r>
            <a:endParaRPr lang="ru-RU" sz="3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784725"/>
          </a:xfrm>
        </p:spPr>
        <p:txBody>
          <a:bodyPr rtlCol="0">
            <a:normAutofit/>
          </a:bodyPr>
          <a:lstStyle/>
          <a:p>
            <a:pPr marL="0" indent="539750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330450" indent="539750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uk-UA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Спеціальна бюджетна дотація за утримання кізочок, козематок, ярок, вівцематок  </a:t>
            </a:r>
          </a:p>
          <a:p>
            <a:pPr marL="2330450" indent="-354013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Розмір дотації –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тис. грн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408238" lvl="3" indent="-342900" algn="ctr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uk-UA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Спеціальна бюджетна дотація за приріст поголів'я корів власного відтворення </a:t>
            </a:r>
          </a:p>
          <a:p>
            <a:pPr marL="1973263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Розмір дотації – </a:t>
            </a:r>
            <a:r>
              <a:rPr lang="uk-U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 тис. грн</a:t>
            </a:r>
            <a:endParaRPr lang="uk-UA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0" name="Picture 2" descr="D:\Наташа\РОБОЧИЙ СТІЛ 2020\МОЇ ДОКУМЕНТИ\ПРЕЗЕНТАЦІЇ\Картинки к слайдам\3 коров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5" y="4005263"/>
            <a:ext cx="2108200" cy="14605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9941" name="Picture 3" descr="D:\Наташа\РОБОЧИЙ СТІЛ 2020\МОЇ ДОКУМЕНТИ\ПРЕЗЕНТАЦІЇ\Картинки к слайдам\Вівці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3675" y="1773238"/>
            <a:ext cx="2152650" cy="16557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5278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575" y="115888"/>
            <a:ext cx="5483225" cy="151288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Нові напрями </a:t>
            </a:r>
            <a:br>
              <a:rPr lang="uk-UA" sz="3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державної підтримки з бюджетом </a:t>
            </a:r>
            <a:r>
              <a:rPr lang="uk-UA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500 млн. грн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570412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uk-UA" sz="25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Державна підтримка страхування сільськогосподарської продукції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sz="25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uk-UA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Державна підтримка зрошення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sz="25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" indent="-91440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uk-UA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Підтримка органічного виробництва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uk-UA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Державна підтримка розвитку картоплярства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sz="25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" indent="-91440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v"/>
              <a:defRPr/>
            </a:pPr>
            <a:r>
              <a:rPr lang="uk-UA" sz="25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Нішеві</a:t>
            </a:r>
            <a:r>
              <a:rPr lang="uk-UA" sz="2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культури (Виробництво гречки)</a:t>
            </a:r>
          </a:p>
          <a:p>
            <a:pPr marL="91440" indent="-91440" eaLnBrk="1" fontAlgn="auto" hangingPunct="1">
              <a:spcAft>
                <a:spcPts val="0"/>
              </a:spcAft>
              <a:buFont typeface="Arial" pitchFamily="34" charset="0"/>
              <a:buChar char=" 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63" name="Picture 4" descr="15 серпня 2020 року набув чинності Закон України «Про сільськогосподарську  кооперацію». Всі існуючі сількогосподарські кооперативи повинні бути  перереєстровані на протязі 3-з років - Лег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4925"/>
            <a:ext cx="3111500" cy="17573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6254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4013" y="2420938"/>
            <a:ext cx="6051550" cy="3292475"/>
          </a:xfrm>
        </p:spPr>
        <p:txBody>
          <a:bodyPr rtlCol="0">
            <a:normAutofit/>
          </a:bodyPr>
          <a:lstStyle/>
          <a:p>
            <a:pPr marL="358775" indent="357188" algn="ctr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sz="36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63" indent="-4763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uk-UA" sz="5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Пшениця озима</a:t>
            </a:r>
            <a:endParaRPr lang="uk-UA" sz="5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63" indent="-4763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endParaRPr lang="uk-UA" sz="5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4763" indent="-4763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q"/>
              <a:defRPr/>
            </a:pPr>
            <a:r>
              <a:rPr lang="uk-UA" sz="5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Ячмінь</a:t>
            </a:r>
          </a:p>
        </p:txBody>
      </p:sp>
      <p:pic>
        <p:nvPicPr>
          <p:cNvPr id="41986" name="Picture 4" descr="Сезон страхування сільськогосподарської продукції – Guard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4076700"/>
            <a:ext cx="2717800" cy="16557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987" name="Picture 14" descr="Купити насіння ячменю, якісний посівний матеріал ячменю в Україні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" y="2608263"/>
            <a:ext cx="2692400" cy="14684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988" name="Picture 16" descr="Агрострахування стане ще дорожче | «Дебет-Кредит» - Бухгалтерські новин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8" y="701675"/>
            <a:ext cx="2697163" cy="18748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2695575" y="185738"/>
            <a:ext cx="6448425" cy="197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9388" indent="263525" algn="ctr">
              <a:lnSpc>
                <a:spcPct val="85000"/>
              </a:lnSpc>
              <a:spcAft>
                <a:spcPts val="1200"/>
              </a:spcAft>
            </a:pPr>
            <a:r>
              <a:rPr lang="uk-UA" sz="3600" b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ДЕРЖАВНА ПІДТРИМКА СТРАХУВАННЯ                 СІЛЬСЬКОГОСПОДАРСЬКОЇ ПРОДУКЦІЇ</a:t>
            </a:r>
          </a:p>
        </p:txBody>
      </p:sp>
    </p:spTree>
  </p:cSld>
  <p:clrMapOvr>
    <a:masterClrMapping/>
  </p:clrMapOvr>
  <p:transition spd="slow" advTm="6025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557338"/>
            <a:ext cx="8856662" cy="4713287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uk-UA" sz="28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" indent="-9144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uk-UA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Бюджетна субсидія з розрахунку на одиницю оброблюваних угідь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тис. грн на 1 га, але не більше 20 га на особу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uk-UA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" indent="-9144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uk-UA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Бюджетна субсидія з розрахунку на одну голову великої рогатої худоби, у т.ч. птахів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тис. грн на 1 голову ВРХ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uk-UA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" indent="-9144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v"/>
              <a:defRPr/>
            </a:pPr>
            <a:r>
              <a:rPr lang="uk-UA" sz="28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Відшкодування вартості витрат на проведення сертифікації органічного виробництва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uk-U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30 % вартості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916238" y="333375"/>
            <a:ext cx="6119812" cy="12954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ПІДТРИМКА ОРГАНІЧНОГО ВИРОБНИЦТВА</a:t>
            </a:r>
            <a:endParaRPr lang="uk-UA" sz="4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Picture 2" descr="Пошук по тегу: органічне виробниц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-26988"/>
            <a:ext cx="2511425" cy="149225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586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2138" y="260350"/>
            <a:ext cx="5554662" cy="237648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ДЕРЖАВНА ПІДТРИМКА РОЗВИТКУ КАРТОПЛЯРСТВА</a:t>
            </a:r>
            <a:endParaRPr lang="uk-UA" sz="4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565400"/>
            <a:ext cx="8229600" cy="2984500"/>
          </a:xfrm>
        </p:spPr>
        <p:txBody>
          <a:bodyPr rtlCol="0">
            <a:noAutofit/>
          </a:bodyPr>
          <a:lstStyle/>
          <a:p>
            <a:pPr marL="0" indent="355600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uk-UA" sz="2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uk-UA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Обладнання </a:t>
            </a:r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доробки</a:t>
            </a:r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та перед </a:t>
            </a:r>
            <a:r>
              <a:rPr lang="ru-RU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реалізаційної</a:t>
            </a:r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картоплі</a:t>
            </a:r>
            <a:r>
              <a:rPr lang="ru-RU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uk-UA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50 % вартості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sz="2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355600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r>
              <a:rPr lang="uk-UA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будівництва об’єктів із зберігання картоплі 	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uk-U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50 % вартості</a:t>
            </a:r>
          </a:p>
          <a:p>
            <a:pPr marL="91440" indent="-91440" eaLnBrk="1" fontAlgn="auto" hangingPunct="1">
              <a:spcAft>
                <a:spcPts val="0"/>
              </a:spcAft>
              <a:buFont typeface="Arial" pitchFamily="34" charset="0"/>
              <a:buChar char=" "/>
              <a:defRPr/>
            </a:pP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32138" y="333375"/>
            <a:ext cx="5903912" cy="7921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uk-UA" sz="3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6" name="Picture 2" descr="Картопля Гала: опис і характеристика сорту, вирощування і догляд з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2932113" cy="19526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5678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475" y="1700213"/>
            <a:ext cx="5267325" cy="93662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Державна підтримка зрошення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2565400"/>
            <a:ext cx="8928100" cy="3671888"/>
          </a:xfrm>
        </p:spPr>
        <p:txBody>
          <a:bodyPr rtlCol="0">
            <a:normAutofit fontScale="70000" lnSpcReduction="20000"/>
          </a:bodyPr>
          <a:lstStyle/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Краплинне зрошення</a:t>
            </a:r>
            <a:r>
              <a:rPr lang="uk-UA" sz="27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uk-UA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25 % вартості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uk-UA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uk-UA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Закупівля техніки, 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обладнання </a:t>
            </a:r>
            <a:r>
              <a:rPr lang="uk-UA" sz="25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uk-UA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25 % вартості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uk-UA" sz="27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uk-UA" sz="11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Будівництво/ремонт об'єктів 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(насосних, </a:t>
            </a:r>
            <a:r>
              <a:rPr lang="uk-UA" sz="27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водорегулюючих</a:t>
            </a:r>
            <a:r>
              <a:rPr lang="uk-UA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uk-UA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50 % вартості 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7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споруд)</a:t>
            </a:r>
            <a:r>
              <a:rPr lang="uk-UA" sz="2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			після завершення робіт</a:t>
            </a:r>
            <a:endParaRPr lang="uk-UA" sz="25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5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endParaRPr lang="uk-UA" sz="2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7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Будівництво/ремонт </a:t>
            </a:r>
            <a:r>
              <a:rPr lang="uk-UA" sz="27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внутрішьо</a:t>
            </a:r>
            <a:r>
              <a:rPr lang="uk-UA" sz="27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</a:p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7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господарських систем </a:t>
            </a:r>
            <a:r>
              <a:rPr lang="uk-UA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uk-UA" sz="27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25 % вартості після 							проведення робіт</a:t>
            </a:r>
            <a:endParaRPr lang="ru-RU" sz="27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132138" y="620713"/>
            <a:ext cx="6011862" cy="79216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НОВІ НАПРЯМИ ДЕРЖАВНОЇ ПІДТРИМКИ З БЮДЖЕТОМ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500 млн. грн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4284663" y="2652713"/>
            <a:ext cx="1366837" cy="284162"/>
          </a:xfrm>
          <a:prstGeom prst="rightArrow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265613" y="3327400"/>
            <a:ext cx="1368425" cy="288925"/>
          </a:xfrm>
          <a:prstGeom prst="rightArrow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284663" y="4270375"/>
            <a:ext cx="1366837" cy="261938"/>
          </a:xfrm>
          <a:prstGeom prst="rightArrow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4284663" y="5445125"/>
            <a:ext cx="1366837" cy="287338"/>
          </a:xfrm>
          <a:prstGeom prst="rightArrow">
            <a:avLst/>
          </a:prstGeom>
          <a:noFill/>
          <a:ln w="28575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5064" name="Picture 2" descr="vid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963" y="1196975"/>
            <a:ext cx="3051175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545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1700213"/>
            <a:ext cx="7138987" cy="79216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Нішеві</a:t>
            </a:r>
            <a:r>
              <a:rPr lang="uk-UA" sz="2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культури - гречка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2605088"/>
            <a:ext cx="8229600" cy="3960812"/>
          </a:xfrm>
        </p:spPr>
        <p:txBody>
          <a:bodyPr rtlCol="0">
            <a:normAutofit fontScale="92500" lnSpcReduction="20000"/>
          </a:bodyPr>
          <a:lstStyle/>
          <a:p>
            <a:pPr indent="541338"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uk-UA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Запровадження форвардних програм щодо закупівлі зерна гречки;</a:t>
            </a:r>
          </a:p>
          <a:p>
            <a:pPr indent="541338"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endParaRPr lang="uk-UA" sz="2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1338"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uk-UA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Запровадження дотацій для виробників з запобіжниками (обмеження площі виробництва та розміру підтримки на гектар, обов'язок здійснити реалізацію;</a:t>
            </a:r>
          </a:p>
          <a:p>
            <a:pPr indent="541338"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endParaRPr lang="uk-UA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1338"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v"/>
              <a:defRPr/>
            </a:pPr>
            <a:r>
              <a:rPr lang="uk-UA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Запровадження сезонних імпортних мит (в період збирання та активної контрактації);</a:t>
            </a:r>
          </a:p>
          <a:p>
            <a:pPr indent="541338" algn="just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541338" algn="just" eaLnBrk="1" fontAlgn="auto" hangingPunct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uk-UA" sz="2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Довгострокова програма підтримки (для остаточної стабілізації ринку)</a:t>
            </a:r>
          </a:p>
          <a:p>
            <a:pPr marL="91440" indent="-91440" eaLnBrk="1" fontAlgn="auto" hangingPunct="1">
              <a:spcAft>
                <a:spcPts val="0"/>
              </a:spcAft>
              <a:buFont typeface="Arial" pitchFamily="34" charset="0"/>
              <a:buChar char=" "/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84500" y="333375"/>
            <a:ext cx="5980113" cy="7921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uk-UA" sz="3000" b="1" i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Нові напрями державної підтримки з бюджетом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3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500 млн. грн</a:t>
            </a:r>
          </a:p>
        </p:txBody>
      </p:sp>
      <p:pic>
        <p:nvPicPr>
          <p:cNvPr id="46084" name="Picture 4" descr="Гречка– описание и сорта, состав и калорийность, польза и применение греч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06425"/>
            <a:ext cx="27336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12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900113" y="2566988"/>
            <a:ext cx="7786687" cy="3846512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uk-UA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Розмір компенсації</a:t>
            </a:r>
            <a:r>
              <a:rPr lang="uk-UA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uk-UA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25 %</a:t>
            </a:r>
            <a:r>
              <a:rPr lang="uk-UA" sz="26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6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вартості (без </a:t>
            </a:r>
            <a:r>
              <a:rPr lang="uk-UA" sz="260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ПДВ</a:t>
            </a:r>
            <a:r>
              <a:rPr lang="uk-UA" sz="2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60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endParaRPr lang="uk-UA" sz="280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715963" indent="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      Хто має право на компенсацію? </a:t>
            </a:r>
          </a:p>
          <a:p>
            <a:pPr marL="625475" indent="53975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юридичні особи та фізичні особи – підприємці – </a:t>
            </a:r>
            <a:r>
              <a:rPr lang="uk-UA" b="1" dirty="0" err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сільгосптоваровиробники</a:t>
            </a:r>
            <a:endParaRPr lang="uk-UA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5475" indent="539750" eaLnBrk="1" fontAlgn="auto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питома </a:t>
            </a:r>
            <a:r>
              <a:rPr lang="uk-UA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вага с/г продукції не менше 75% вартості всіх товарів</a:t>
            </a:r>
          </a:p>
          <a:p>
            <a:pPr marL="0" indent="355600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Ø"/>
              <a:defRPr/>
            </a:pPr>
            <a:endParaRPr lang="uk-UA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506538" y="522288"/>
            <a:ext cx="7643812" cy="1322387"/>
          </a:xfrm>
        </p:spPr>
        <p:txBody>
          <a:bodyPr>
            <a:noAutofit/>
          </a:bodyPr>
          <a:lstStyle/>
          <a:p>
            <a:pPr marL="715963" algn="ctr" eaLnBrk="1" fontAlgn="auto" hangingPunct="1">
              <a:spcAft>
                <a:spcPts val="0"/>
              </a:spcAft>
              <a:defRPr/>
            </a:pPr>
            <a:r>
              <a:rPr lang="uk-UA" sz="27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ЧАСТКОВА КОМПЕНСАЦІЯ ВАРТОСТІ СІЛЬСЬКОГОСПОДАРСЬКОЇ ТЕХНІКИ ТА ОБЛАДНАННЯ ВІТЧИЗНЯНОГО ВИРОБНИЦТВА</a:t>
            </a:r>
            <a:endParaRPr lang="ru-RU" sz="27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D:\Наташа\РОБОЧИЙ СТІЛ 2020\МОЇ ДОКУМЕНТИ\ПРЕЗЕНТАЦІЇ\Картинки к слайдам\Человечек с вилам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4133850"/>
            <a:ext cx="14081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D:\Наташа\РОБОЧИЙ СТІЛ 2020\МОЇ ДОКУМЕНТИ\ПРЕЗЕНТАЦІЇ\Картинки к слайдам\Мешок денег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989138"/>
            <a:ext cx="158432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771775" y="4154488"/>
            <a:ext cx="5256213" cy="0"/>
          </a:xfrm>
          <a:prstGeom prst="line">
            <a:avLst/>
          </a:prstGeom>
          <a:ln w="635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28616" y="404664"/>
            <a:ext cx="2381250" cy="1809750"/>
          </a:xfrm>
          <a:prstGeom prst="rect">
            <a:avLst/>
          </a:prstGeom>
          <a:effectLst>
            <a:glow rad="381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62238" y="1862138"/>
            <a:ext cx="6321425" cy="998537"/>
          </a:xfrm>
          <a:prstGeom prst="rect">
            <a:avLst/>
          </a:prstGeom>
          <a:solidFill>
            <a:schemeClr val="bg1"/>
          </a:solidFill>
          <a:ln w="889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Для здешевлення сільськогосподарської техніки та обладнання вітчизняного виробництва, які на момент оплати включені до Переліку. З переліком можна ознайомитися за посиланням:  </a:t>
            </a:r>
            <a:r>
              <a:rPr lang="en-US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www.me.gov.ua</a:t>
            </a:r>
            <a:endParaRPr lang="uk-UA" sz="16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24438" y="5808663"/>
            <a:ext cx="3975100" cy="601662"/>
          </a:xfrm>
          <a:prstGeom prst="rect">
            <a:avLst/>
          </a:prstGeom>
          <a:solidFill>
            <a:schemeClr val="bg1"/>
          </a:solidFill>
          <a:ln w="73025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79" tIns="42639" rIns="85279" bIns="42639" anchor="ctr"/>
          <a:lstStyle/>
          <a:p>
            <a:pPr algn="ctr" defTabSz="8527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kern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техніку,  придбану </a:t>
            </a:r>
            <a:r>
              <a:rPr lang="uk-UA" sz="1600" b="1" kern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після 01 грудня – </a:t>
            </a:r>
          </a:p>
          <a:p>
            <a:pPr algn="ctr" defTabSz="8527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kern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01 квітня </a:t>
            </a:r>
            <a:r>
              <a:rPr lang="uk-UA" sz="1600" b="1" kern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наступного року </a:t>
            </a:r>
            <a:endParaRPr lang="uk-UA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8888" y="4797425"/>
            <a:ext cx="6824662" cy="576263"/>
          </a:xfrm>
          <a:prstGeom prst="rect">
            <a:avLst/>
          </a:prstGeom>
          <a:solidFill>
            <a:srgbClr val="0033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Терміни подачі документів до уповноваженого банку</a:t>
            </a:r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2662238" y="3141663"/>
            <a:ext cx="6337300" cy="1198562"/>
          </a:xfrm>
          <a:prstGeom prst="rect">
            <a:avLst/>
          </a:prstGeom>
          <a:solidFill>
            <a:schemeClr val="bg1"/>
          </a:solidFill>
          <a:ln w="889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Придбати техніку та обладнання через уповноважений банк,  який підписав з </a:t>
            </a:r>
            <a:r>
              <a:rPr lang="ru-RU" sz="16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Мінагрополітики</a:t>
            </a:r>
            <a:r>
              <a:rPr lang="ru-RU" sz="16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Меморандум про загальні засади  співробітництва. Подати до уповноваженого банку заявку та підтвердні документи щодо їх придбання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3350" y="5808663"/>
            <a:ext cx="4240213" cy="600075"/>
          </a:xfrm>
          <a:prstGeom prst="rect">
            <a:avLst/>
          </a:prstGeom>
          <a:solidFill>
            <a:schemeClr val="bg1"/>
          </a:solidFill>
          <a:ln w="889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279" tIns="42639" rIns="85279" bIns="42639" anchor="ctr"/>
          <a:lstStyle/>
          <a:p>
            <a:pPr algn="ctr" defTabSz="852778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500" b="1" kern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85277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b="1" kern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техніку, придбану </a:t>
            </a:r>
            <a:r>
              <a:rPr lang="uk-UA" sz="1600" b="1" kern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01 грудня поточного року</a:t>
            </a:r>
            <a:r>
              <a:rPr lang="uk-UA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 документи </a:t>
            </a:r>
            <a:r>
              <a:rPr lang="uk-UA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1600" b="1" kern="1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одаються</a:t>
            </a:r>
            <a:r>
              <a:rPr lang="uk-UA" sz="1600" b="1" kern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kern="1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05 грудня   </a:t>
            </a:r>
          </a:p>
          <a:p>
            <a:pPr algn="ctr" defTabSz="852778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28588" y="2001838"/>
            <a:ext cx="2533650" cy="858837"/>
          </a:xfrm>
          <a:prstGeom prst="rightArrow">
            <a:avLst>
              <a:gd name="adj1" fmla="val 74404"/>
              <a:gd name="adj2" fmla="val 40990"/>
            </a:avLst>
          </a:prstGeom>
          <a:solidFill>
            <a:srgbClr val="0033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що надається підтримка?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73025" y="2997200"/>
            <a:ext cx="2589213" cy="1276350"/>
          </a:xfrm>
          <a:prstGeom prst="rightArrow">
            <a:avLst>
              <a:gd name="adj1" fmla="val 88141"/>
              <a:gd name="adj2" fmla="val 40990"/>
            </a:avLst>
          </a:prstGeom>
          <a:solidFill>
            <a:srgbClr val="003399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Які дії необхідно здійснити для отримання компенсації?</a:t>
            </a:r>
          </a:p>
        </p:txBody>
      </p:sp>
      <p:cxnSp>
        <p:nvCxnSpPr>
          <p:cNvPr id="11" name="Прямая со стрелкой 10"/>
          <p:cNvCxnSpPr>
            <a:stCxn id="6" idx="2"/>
            <a:endCxn id="8" idx="0"/>
          </p:cNvCxnSpPr>
          <p:nvPr/>
        </p:nvCxnSpPr>
        <p:spPr>
          <a:xfrm flipH="1">
            <a:off x="2252663" y="5373688"/>
            <a:ext cx="2419350" cy="43497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2"/>
            <a:endCxn id="5" idx="0"/>
          </p:cNvCxnSpPr>
          <p:nvPr/>
        </p:nvCxnSpPr>
        <p:spPr>
          <a:xfrm>
            <a:off x="4672013" y="5373688"/>
            <a:ext cx="2339975" cy="434975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506538" y="333375"/>
            <a:ext cx="7643812" cy="1320800"/>
          </a:xfrm>
        </p:spPr>
        <p:txBody>
          <a:bodyPr>
            <a:noAutofit/>
          </a:bodyPr>
          <a:lstStyle/>
          <a:p>
            <a:pPr marL="715963" algn="ctr" eaLnBrk="1" fontAlgn="auto" hangingPunct="1">
              <a:spcAft>
                <a:spcPts val="0"/>
              </a:spcAft>
              <a:defRPr/>
            </a:pPr>
            <a:r>
              <a:rPr lang="uk-UA" sz="27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ЧАСТКОВА КОМПЕНСАЦІЯ ВАРТОСТІ СІЛЬСЬКОГОСПОДАРСЬКОЇ ТЕХНІКИ ТА ОБЛАДНАННЯ ВІТЧИЗНЯНОГО ВИРОБНИЦТВА</a:t>
            </a:r>
            <a:endParaRPr lang="ru-RU" sz="27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28616" y="116632"/>
            <a:ext cx="2381250" cy="1809750"/>
          </a:xfrm>
          <a:prstGeom prst="rect">
            <a:avLst/>
          </a:prstGeom>
          <a:effectLst>
            <a:glow rad="381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0825" y="1925638"/>
            <a:ext cx="8497888" cy="727075"/>
          </a:xfrm>
          <a:prstGeom prst="roundRect">
            <a:avLst/>
          </a:prstGeom>
          <a:solidFill>
            <a:schemeClr val="bg1"/>
          </a:solidFill>
          <a:ln w="38100" cmpd="sng">
            <a:solidFill>
              <a:srgbClr val="0033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Перелік документів, що подаються уповноваженому банку, через який здійснено оплату техніки та обладнання</a:t>
            </a:r>
            <a:endParaRPr lang="ru-RU" sz="20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250825" y="2708275"/>
            <a:ext cx="8713788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charset="0"/>
              <a:buChar char="•"/>
            </a:pPr>
            <a:r>
              <a:rPr lang="uk-UA" sz="2000" b="1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Заявка (форма визначається Мінекономіки); </a:t>
            </a:r>
          </a:p>
          <a:p>
            <a:pPr marL="285750" indent="-285750" algn="just">
              <a:spcAft>
                <a:spcPts val="1200"/>
              </a:spcAft>
              <a:buFont typeface="Arial" charset="0"/>
              <a:buChar char="•"/>
            </a:pPr>
            <a:r>
              <a:rPr lang="uk-UA" sz="2000" b="1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Копія платіжного доручення або іншого платіжного документа, що підтверджує оплату;</a:t>
            </a:r>
          </a:p>
          <a:p>
            <a:pPr marL="285750" indent="-285750" algn="just">
              <a:spcAft>
                <a:spcPts val="1200"/>
              </a:spcAft>
              <a:buFont typeface="Arial" charset="0"/>
              <a:buChar char="•"/>
            </a:pPr>
            <a:r>
              <a:rPr lang="uk-UA" sz="2000" b="1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Акт прийманні-передачі техніки та обладнання;</a:t>
            </a:r>
          </a:p>
          <a:p>
            <a:pPr marL="285750" indent="-285750" algn="just">
              <a:spcAft>
                <a:spcPts val="1200"/>
              </a:spcAft>
              <a:buFont typeface="Arial" charset="0"/>
              <a:buChar char="•"/>
            </a:pPr>
            <a:r>
              <a:rPr lang="uk-UA" sz="2000" b="1">
                <a:solidFill>
                  <a:srgbClr val="001D58"/>
                </a:solidFill>
                <a:latin typeface="Times New Roman" pitchFamily="18" charset="0"/>
                <a:cs typeface="Times New Roman" pitchFamily="18" charset="0"/>
              </a:rPr>
              <a:t>Свідоцтво про реєстрацію транспортного засобу та/або машини (якщо техніка підлягає обов'язковій державній або відомчій реєстрації.</a:t>
            </a:r>
            <a:endParaRPr lang="ru-RU" sz="2000" b="1">
              <a:solidFill>
                <a:srgbClr val="001D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71450" y="5516563"/>
            <a:ext cx="2087563" cy="720725"/>
          </a:xfrm>
          <a:prstGeom prst="rightArrow">
            <a:avLst/>
          </a:prstGeom>
          <a:solidFill>
            <a:schemeClr val="bg1"/>
          </a:solidFill>
          <a:ln w="22225" cmpd="sng">
            <a:solidFill>
              <a:srgbClr val="C00000"/>
            </a:solidFill>
            <a:prstDash val="solid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ВАЖЛИВО!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2411413" y="5154613"/>
            <a:ext cx="6553200" cy="1570037"/>
          </a:xfrm>
          <a:prstGeom prst="rect">
            <a:avLst/>
          </a:prstGeom>
          <a:solidFill>
            <a:schemeClr val="bg1"/>
          </a:solidFill>
          <a:ln w="50800" cap="rnd">
            <a:solidFill>
              <a:srgbClr val="C00000"/>
            </a:solidFill>
            <a:bevel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1600">
                <a:latin typeface="Calibri Light" pitchFamily="34" charset="0"/>
              </a:rPr>
              <a:t>Техніка та обладнання, придбані з частковою компенсацією вартості, </a:t>
            </a:r>
            <a:r>
              <a:rPr lang="uk-UA" sz="1600" b="1">
                <a:latin typeface="Calibri Light" pitchFamily="34" charset="0"/>
              </a:rPr>
              <a:t>протягом трьох років не підлягають відчуженню </a:t>
            </a:r>
            <a:r>
              <a:rPr lang="uk-UA" sz="1600">
                <a:latin typeface="Calibri Light" pitchFamily="34" charset="0"/>
              </a:rPr>
              <a:t>та використовуються за призначенням, крім випадку, коли техніка та обладнання прийняті уповноваженими банками у заставу і відчужуються в разі невиконання позичальником зобов'язань за кредитним договором  </a:t>
            </a:r>
            <a:endParaRPr lang="ru-RU" sz="1600">
              <a:latin typeface="Calibri Light" pitchFamily="34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06538" y="333375"/>
            <a:ext cx="7643812" cy="1320800"/>
          </a:xfrm>
        </p:spPr>
        <p:txBody>
          <a:bodyPr>
            <a:noAutofit/>
          </a:bodyPr>
          <a:lstStyle/>
          <a:p>
            <a:pPr marL="715963" algn="ctr" eaLnBrk="1" fontAlgn="auto" hangingPunct="1">
              <a:spcAft>
                <a:spcPts val="0"/>
              </a:spcAft>
              <a:defRPr/>
            </a:pPr>
            <a:r>
              <a:rPr lang="uk-UA" sz="27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ЧАСТКОВА КОМПЕНСАЦІЯ ВАРТОСТІ СІЛЬСЬКОГОСПОДАРСЬКОЇ ТЕХНІКИ ТА ОБЛАДНАННЯ ВІТЧИЗНЯНОГО ВИРОБНИЦТВА</a:t>
            </a:r>
            <a:endParaRPr lang="ru-RU" sz="27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28616" y="116632"/>
            <a:ext cx="2381250" cy="1809750"/>
          </a:xfrm>
          <a:prstGeom prst="rect">
            <a:avLst/>
          </a:prstGeom>
          <a:effectLst>
            <a:glow rad="381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90421"/>
            <a:ext cx="8507288" cy="5150947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uk-UA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Розмір компенсації:</a:t>
            </a:r>
          </a:p>
          <a:p>
            <a:pPr marL="895350" indent="92075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uk-UA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uk-UA" sz="3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1,5 ОС НБУ</a:t>
            </a:r>
            <a:r>
              <a:rPr lang="uk-UA" sz="3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але не більше розмірів за договором, </a:t>
            </a:r>
            <a:r>
              <a:rPr lang="uk-UA" sz="3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зменшених на 5 % пунктів</a:t>
            </a:r>
            <a:endParaRPr lang="uk-UA" sz="4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695575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uk-UA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2332038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uk-UA" sz="28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3150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uk-UA" sz="40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Хто має право на компенсацію? </a:t>
            </a:r>
            <a:r>
              <a:rPr lang="uk-UA" sz="3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юридичні та фізичні особи-підприємці – </a:t>
            </a:r>
            <a:r>
              <a:rPr lang="uk-UA" sz="3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сільгосптоваровиробники</a:t>
            </a:r>
            <a:r>
              <a:rPr lang="uk-UA" sz="3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uk-UA" sz="3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uk-UA" sz="3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 т.ч. </a:t>
            </a:r>
            <a:r>
              <a:rPr lang="ru-RU" sz="3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суб’єкти</a:t>
            </a:r>
            <a:r>
              <a:rPr lang="ru-RU" sz="3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переробки</a:t>
            </a:r>
            <a:r>
              <a:rPr lang="ru-RU" sz="3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сільськогосподарської</a:t>
            </a:r>
            <a:r>
              <a:rPr lang="ru-RU" sz="3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b="1" dirty="0" err="1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3400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4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uk-UA" sz="26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uk-UA" sz="3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Цільове використання кредитів: </a:t>
            </a:r>
            <a:endParaRPr lang="uk-UA" sz="38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" indent="-91440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uk-UA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покриття поточних витрат на виробництво с/г товарів </a:t>
            </a:r>
          </a:p>
          <a:p>
            <a:pPr marL="91440" indent="-91440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uk-UA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 придбання основних засобів с/г виробництва</a:t>
            </a:r>
          </a:p>
          <a:p>
            <a:pPr marL="91440" indent="-91440" eaLnBrk="1" fontAlgn="auto" hangingPunct="1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  <a:defRPr/>
            </a:pPr>
            <a:r>
              <a:rPr lang="uk-UA" sz="32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будівництво і реконструкція виробничих об'єктів с/г призначення</a:t>
            </a:r>
            <a:endParaRPr lang="uk-UA" sz="26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1517650" indent="36830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uk-UA" sz="19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50" indent="184150" eaLnBrk="1" fontAlgn="auto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uk-UA" sz="3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Обмеження в обсягах компенсації:</a:t>
            </a:r>
          </a:p>
          <a:p>
            <a:pPr marL="6350" indent="184150" algn="just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uk-UA" sz="32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для позичальників, які провадять діяльність у галузях тваринництва та використали кредитні кошти на ці цілі – </a:t>
            </a:r>
            <a:r>
              <a:rPr lang="uk-UA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млн. грн</a:t>
            </a:r>
          </a:p>
          <a:p>
            <a:pPr marL="6350" indent="184150" eaLnBrk="1" fontAlgn="auto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uk-UA" sz="3200" b="1" dirty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для інших позичальників </a:t>
            </a:r>
            <a:r>
              <a:rPr lang="uk-UA" sz="3200" b="1" dirty="0" smtClean="0">
                <a:solidFill>
                  <a:srgbClr val="003399"/>
                </a:solidFill>
                <a:effectLst>
                  <a:glow rad="1143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млн. грн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275" y="419100"/>
            <a:ext cx="7272338" cy="922338"/>
          </a:xfrm>
        </p:spPr>
        <p:txBody>
          <a:bodyPr>
            <a:noAutofit/>
          </a:bodyPr>
          <a:lstStyle/>
          <a:p>
            <a:pPr marL="539750" algn="ctr"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ДЕРЖАВНА ПІДТРИМКА ШЛЯХОМ ЗДЕШЕВЛЕННЯ КРЕДИТІВ</a:t>
            </a:r>
            <a:endParaRPr lang="ru-RU" sz="36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25" y="1196975"/>
            <a:ext cx="1230313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2750" y="2641600"/>
            <a:ext cx="966788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D:\Наташа\РОБОЧИЙ СТІЛ 2020\МОЇ ДОКУМЕНТИ\ПРЕЗЕНТАЦІЇ\Картинки к слайдам\Банк купюри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4750" y="-11428"/>
            <a:ext cx="2459690" cy="1328005"/>
          </a:xfrm>
          <a:prstGeom prst="rect">
            <a:avLst/>
          </a:prstGeom>
          <a:noFill/>
          <a:effectLst>
            <a:glow rad="101600">
              <a:schemeClr val="bg1">
                <a:alpha val="40000"/>
              </a:schemeClr>
            </a:glo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 advTm="64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6950" y="115888"/>
            <a:ext cx="6858000" cy="1512887"/>
          </a:xfrm>
        </p:spPr>
        <p:txBody>
          <a:bodyPr>
            <a:noAutofit/>
          </a:bodyPr>
          <a:lstStyle/>
          <a:p>
            <a:pPr marL="539750" algn="ctr" eaLnBrk="1" fontAlgn="auto" hangingPunct="1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ДЕРЖАВНА ПІДТРИМКА ШЛЯХОМ ЗДЕШЕВЛЕННЯ КРЕДИТІВ</a:t>
            </a:r>
            <a:endParaRPr lang="ru-RU" sz="36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09575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AutoNum type="arabicPeriod"/>
            </a:pPr>
            <a:endParaRPr lang="uk-UA" sz="21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AutoNum type="arabicPeriod"/>
            </a:pPr>
            <a:endParaRPr lang="uk-UA" sz="21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038" y="1484313"/>
            <a:ext cx="8785225" cy="449421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u="sng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КОМПЕНСАЦІЇ ПІДЛЯГАЮТЬ ВІДСОТКОВІ СТАВКИ ЗА: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pPr indent="2651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короткостроковими кредитами</a:t>
            </a:r>
            <a:r>
              <a:rPr lang="uk-UA" sz="19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9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залученими для поповнення обігових коштів;</a:t>
            </a:r>
          </a:p>
          <a:p>
            <a:pPr indent="539750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000" dirty="0">
              <a:latin typeface="Times New Roman" pitchFamily="18" charset="0"/>
              <a:cs typeface="Times New Roman" pitchFamily="18" charset="0"/>
            </a:endParaRPr>
          </a:p>
          <a:p>
            <a:pPr indent="2651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середньостроковими кредитами</a:t>
            </a:r>
            <a:r>
              <a:rPr lang="uk-UA" sz="19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залученими для поповнення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обігових коштів, придбання основних засобів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сільськогосподарського виробництва, здійснення витрат,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повязаних з будівництвом і реконструкцією виробничих об</a:t>
            </a:r>
            <a:r>
              <a:rPr lang="en-US" sz="19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9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єктів сільськогосподарського призначення, а також з переробкою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9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сільськогосподарської продукції;</a:t>
            </a:r>
          </a:p>
          <a:p>
            <a:pPr indent="539750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000" dirty="0">
              <a:latin typeface="Times New Roman" pitchFamily="18" charset="0"/>
              <a:cs typeface="Times New Roman" pitchFamily="18" charset="0"/>
            </a:endParaRPr>
          </a:p>
          <a:p>
            <a:pPr indent="539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1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довгостроковими кредитами</a:t>
            </a:r>
            <a:r>
              <a:rPr lang="uk-UA" sz="19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, залученими для придбання основних засобів сільськогосподарського виробництва, обладнання для виробництва та переробки сільськогосподарської продукції, будівництва і реконструкції виробничих об'єктів (у тому числі сховищ для зберігання зерна, овочів та фруктів.</a:t>
            </a:r>
          </a:p>
        </p:txBody>
      </p:sp>
      <p:pic>
        <p:nvPicPr>
          <p:cNvPr id="21508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2438" y="5640388"/>
            <a:ext cx="23558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40388"/>
            <a:ext cx="205105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2924175"/>
            <a:ext cx="2176462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D:\Наташа\РОБОЧИЙ СТІЛ 2020\МОЇ ДОКУМЕНТИ\ПРЕЗЕНТАЦІЇ\Картинки к слайдам\Банк купюри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4750" y="-11428"/>
            <a:ext cx="2459690" cy="1328005"/>
          </a:xfrm>
          <a:prstGeom prst="rect">
            <a:avLst/>
          </a:prstGeom>
          <a:noFill/>
          <a:effectLst>
            <a:glow rad="101600">
              <a:schemeClr val="bg1">
                <a:alpha val="40000"/>
              </a:schemeClr>
            </a:glow>
          </a:effectLst>
          <a:extLst>
            <a:ext uri="{909E8E84-426E-40DD-AFC4-6F175D3DCCD1}"/>
          </a:extLst>
        </p:spPr>
      </p:pic>
    </p:spTree>
  </p:cSld>
  <p:clrMapOvr>
    <a:masterClrMapping/>
  </p:clrMapOvr>
  <p:transition spd="slow" advTm="64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ъект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09575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AutoNum type="arabicPeriod"/>
            </a:pPr>
            <a:endParaRPr lang="uk-UA" sz="21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ts val="600"/>
              </a:spcAft>
              <a:buFont typeface="Arial" charset="0"/>
              <a:buAutoNum type="arabicPeriod"/>
            </a:pPr>
            <a:endParaRPr lang="uk-UA" sz="21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038" y="1484313"/>
            <a:ext cx="8431212" cy="4586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Для отримання компенсації за укладеними кредитними договорами позичальники подають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1 листопада </a:t>
            </a:r>
            <a:r>
              <a:rPr lang="uk-UA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уповноваженому банку: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Заяву за встановленою Мінагрополітики формою;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sz="24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Згоду про надання Мінагрополітики інформації, яка становить банківську таємницю або містить персональні дані, за формою , визначену уповноваженим банком.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5640388"/>
            <a:ext cx="206533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640388"/>
            <a:ext cx="2051050" cy="121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D:\Наташа\РОБОЧИЙ СТІЛ 2020\МОЇ ДОКУМЕНТИ\ПРЕЗЕНТАЦІЇ\Картинки к слайдам\Банк купюри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/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3816" y="0"/>
            <a:ext cx="2459690" cy="1328005"/>
          </a:xfrm>
          <a:prstGeom prst="rect">
            <a:avLst/>
          </a:prstGeom>
          <a:noFill/>
          <a:effectLst>
            <a:glow rad="101600">
              <a:schemeClr val="bg1">
                <a:alpha val="40000"/>
              </a:schemeClr>
            </a:glow>
          </a:effectLst>
          <a:extLst>
            <a:ext uri="{909E8E84-426E-40DD-AFC4-6F175D3DCCD1}"/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266950" y="115888"/>
            <a:ext cx="6858000" cy="15128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39750" algn="ctr" fontAlgn="auto">
              <a:spcAft>
                <a:spcPts val="0"/>
              </a:spcAft>
              <a:defRPr/>
            </a:pPr>
            <a:r>
              <a:rPr lang="uk-UA" sz="36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ДЕРЖАВНА ПІДТРИМКА ШЛЯХОМ ЗДЕШЕВЛЕННЯ КРЕДИТІВ</a:t>
            </a:r>
            <a:endParaRPr lang="ru-RU" sz="36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64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4438" y="0"/>
            <a:ext cx="62738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Підтримка садівництва, виноградарства та хмелярства</a:t>
            </a:r>
            <a:endParaRPr lang="ru-RU" sz="3000" b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163" y="1484313"/>
            <a:ext cx="8829675" cy="4598987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Хто має право:</a:t>
            </a:r>
          </a:p>
          <a:p>
            <a:pPr marL="1079500" indent="-107950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 "/>
              <a:tabLst>
                <a:tab pos="1344613" algn="l"/>
              </a:tabLst>
              <a:defRPr/>
            </a:pPr>
            <a:r>
              <a:rPr lang="uk-UA" sz="2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Юридичні особи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незалежно від організаційно-правової форми та форми власності і </a:t>
            </a:r>
            <a:r>
              <a:rPr lang="uk-UA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фізичні особи – підприємці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що провадять діяльність у галузях садівництва, виноградарства та хмелярства</a:t>
            </a:r>
          </a:p>
          <a:p>
            <a:pPr marL="1079500" indent="-107950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 "/>
              <a:tabLst>
                <a:tab pos="1344613" algn="l"/>
              </a:tabLst>
              <a:defRPr/>
            </a:pPr>
            <a:endParaRPr lang="uk-U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79500" indent="-1079500" algn="just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 "/>
              <a:tabLst>
                <a:tab pos="1344613" algn="l"/>
              </a:tabLst>
              <a:defRPr/>
            </a:pPr>
            <a:endParaRPr lang="uk-UA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5" descr="D:\Наташа\РОБОЧИЙ СТІЛ 2020\МОЇ ДОКУМЕНТИ\ПРЕЗЕНТАЦІЇ\Картинки к слайдам\Фрукт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0"/>
            <a:ext cx="2555875" cy="1698625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556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1698625"/>
            <a:ext cx="1474788" cy="149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1835150" y="3082925"/>
            <a:ext cx="51847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Обмеження в розмірі компенсації</a:t>
            </a:r>
            <a:endParaRPr lang="ru-RU" sz="2600" b="1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900" y="3530600"/>
            <a:ext cx="87122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Бюджетні кошти надаються суб'єкту господарювання з урахуванням пов'язаних з ним осіб в сумі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більше </a:t>
            </a:r>
            <a:r>
              <a:rPr lang="uk-UA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ніж 10 тис. розмірів мінімальної заробітної плати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встановленої на 1 січня (тобто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млн. грн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107950" y="4822825"/>
            <a:ext cx="2087563" cy="719138"/>
          </a:xfrm>
          <a:prstGeom prst="rightArrow">
            <a:avLst/>
          </a:prstGeom>
          <a:solidFill>
            <a:sysClr val="window" lastClr="FFFFFF"/>
          </a:solidFill>
          <a:ln w="22225" cap="flat" cmpd="sng" algn="ctr">
            <a:solidFill>
              <a:srgbClr val="C00000"/>
            </a:solidFill>
            <a:prstDash val="solid"/>
          </a:ln>
          <a:effectLst>
            <a:outerShdw blurRad="50800" dist="50800" dir="5400000" algn="ctr" rotWithShape="0">
              <a:srgbClr val="FF0000"/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ВАЖЛИВО!</a:t>
            </a:r>
            <a:endParaRPr lang="ru-RU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2195513" y="4637088"/>
            <a:ext cx="4651375" cy="13223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1600" b="1">
                <a:latin typeface="Times New Roman" pitchFamily="18" charset="0"/>
                <a:cs typeface="Times New Roman" pitchFamily="18" charset="0"/>
              </a:rPr>
              <a:t>Одноразово</a:t>
            </a:r>
            <a:r>
              <a:rPr lang="uk-UA" sz="1600">
                <a:latin typeface="Times New Roman" pitchFamily="18" charset="0"/>
                <a:cs typeface="Times New Roman" pitchFamily="18" charset="0"/>
              </a:rPr>
              <a:t>, компенсація/доплата надається суб'єктам господарювання за період </a:t>
            </a:r>
            <a:r>
              <a:rPr lang="uk-UA" sz="1600" b="1">
                <a:latin typeface="Times New Roman" pitchFamily="18" charset="0"/>
                <a:cs typeface="Times New Roman" pitchFamily="18" charset="0"/>
              </a:rPr>
              <a:t>з 2019 по 2020 роки</a:t>
            </a:r>
            <a:r>
              <a:rPr lang="uk-UA" sz="1600">
                <a:latin typeface="Times New Roman" pitchFamily="18" charset="0"/>
                <a:cs typeface="Times New Roman" pitchFamily="18" charset="0"/>
              </a:rPr>
              <a:t> в розмірах та за напрямами, визначеними Порядком, крім компенсації витрат, пов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600">
                <a:latin typeface="Times New Roman" pitchFamily="18" charset="0"/>
                <a:cs typeface="Times New Roman" pitchFamily="18" charset="0"/>
              </a:rPr>
              <a:t>язаних  з закупівлею техніки, механізмів, обладнання.</a:t>
            </a: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1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94550" y="5229225"/>
            <a:ext cx="19494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744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полия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2.xml><?xml version="1.0" encoding="utf-8"?>
<a:themeOverride xmlns:a="http://schemas.openxmlformats.org/drawingml/2006/main">
  <a:clrScheme name="Метрополия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ppt/theme/themeOverride3.xml><?xml version="1.0" encoding="utf-8"?>
<a:themeOverride xmlns:a="http://schemas.openxmlformats.org/drawingml/2006/main">
  <a:clrScheme name="Метрополия">
    <a:dk1>
      <a:sysClr val="windowText" lastClr="000000"/>
    </a:dk1>
    <a:lt1>
      <a:sysClr val="window" lastClr="FFFFFF"/>
    </a:lt1>
    <a:dk2>
      <a:srgbClr val="162F33"/>
    </a:dk2>
    <a:lt2>
      <a:srgbClr val="EAF0E0"/>
    </a:lt2>
    <a:accent1>
      <a:srgbClr val="50B4C8"/>
    </a:accent1>
    <a:accent2>
      <a:srgbClr val="A8B97F"/>
    </a:accent2>
    <a:accent3>
      <a:srgbClr val="9B9256"/>
    </a:accent3>
    <a:accent4>
      <a:srgbClr val="657689"/>
    </a:accent4>
    <a:accent5>
      <a:srgbClr val="7A855D"/>
    </a:accent5>
    <a:accent6>
      <a:srgbClr val="84AC9D"/>
    </a:accent6>
    <a:hlink>
      <a:srgbClr val="2370CD"/>
    </a:hlink>
    <a:folHlink>
      <a:srgbClr val="87758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3027</TotalTime>
  <Words>1194</Words>
  <Application>Microsoft Office PowerPoint</Application>
  <PresentationFormat>Экран (4:3)</PresentationFormat>
  <Paragraphs>207</Paragraphs>
  <Slides>27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Calibri Light</vt:lpstr>
      <vt:lpstr>Calibri</vt:lpstr>
      <vt:lpstr>Times New Roman</vt:lpstr>
      <vt:lpstr>Wingdings</vt:lpstr>
      <vt:lpstr>Метрополия</vt:lpstr>
      <vt:lpstr>Метрополия</vt:lpstr>
      <vt:lpstr>Метрополия</vt:lpstr>
      <vt:lpstr>Метрополия</vt:lpstr>
      <vt:lpstr>Слайд 1</vt:lpstr>
      <vt:lpstr>Слайд 2</vt:lpstr>
      <vt:lpstr>ЧАСТКОВА КОМПЕНСАЦІЯ ВАРТОСТІ СІЛЬСЬКОГОСПОДАРСЬКОЇ ТЕХНІКИ ТА ОБЛАДНАННЯ ВІТЧИЗНЯНОГО ВИРОБНИЦТВА</vt:lpstr>
      <vt:lpstr>ЧАСТКОВА КОМПЕНСАЦІЯ ВАРТОСТІ СІЛЬСЬКОГОСПОДАРСЬКОЇ ТЕХНІКИ ТА ОБЛАДНАННЯ ВІТЧИЗНЯНОГО ВИРОБНИЦТВА</vt:lpstr>
      <vt:lpstr>ЧАСТКОВА КОМПЕНСАЦІЯ ВАРТОСТІ СІЛЬСЬКОГОСПОДАРСЬКОЇ ТЕХНІКИ ТА ОБЛАДНАННЯ ВІТЧИЗНЯНОГО ВИРОБНИЦТВА</vt:lpstr>
      <vt:lpstr>ДЕРЖАВНА ПІДТРИМКА ШЛЯХОМ ЗДЕШЕВЛЕННЯ КРЕДИТІВ</vt:lpstr>
      <vt:lpstr>ДЕРЖАВНА ПІДТРИМКА ШЛЯХОМ ЗДЕШЕВЛЕННЯ КРЕДИТІВ</vt:lpstr>
      <vt:lpstr>Слайд 8</vt:lpstr>
      <vt:lpstr>Підтримка садівництва, виноградарства та хмелярства</vt:lpstr>
      <vt:lpstr>Підтримка садівництва, виноградарства та хмелярства</vt:lpstr>
      <vt:lpstr>ФІНАНСОВА ПІДТРИМКА РОЗВИТКУ ФЕРМЕРСЬКИХ ГОСПОДАРСТВ</vt:lpstr>
      <vt:lpstr>ФІНАНСОВА ПІДТРИМКА РОЗВИТКУ ФЕРМЕРСЬКИХ ГОСПОДАРСТВ</vt:lpstr>
      <vt:lpstr>ФІНАНСОВА ПІДТРИМКА РОЗВИТКУ ФЕРМЕРСЬКИХ ГОСПОДАРСТВ</vt:lpstr>
      <vt:lpstr>ФІНАНСОВА ПІДТРИМКА РОЗВИТКУ ФЕРМЕРСЬКИХ ГОСПОДАРСТВ</vt:lpstr>
      <vt:lpstr>ФІНАНСОВА ПІДТРИМКА РОЗВИТКУ ФЕРМЕРСЬКИХ ГОСПОДАРСТВ</vt:lpstr>
      <vt:lpstr>ФІНАНСОВА ПІДТРИМКА РОЗВИТКУ ФЕРМЕРСЬКИХ ГОСПОДАРСТВ</vt:lpstr>
      <vt:lpstr>Державна підтримка розвитку тваринництва та переробки сільськогосподарської продукції</vt:lpstr>
      <vt:lpstr>Державна підтримка розвитку тваринництва та переробки сільськогосподарської продукції</vt:lpstr>
      <vt:lpstr>Державна підтримка розвитку тваринництва та переробки сільськогосподарської продукції</vt:lpstr>
      <vt:lpstr>Державна підтримка розвитку тваринництва та переробки сільськогосподарської продукції</vt:lpstr>
      <vt:lpstr>Державна підтримка розвитку тваринництва та переробки сільськогосподарської продукції</vt:lpstr>
      <vt:lpstr>Нові напрями  державної підтримки з бюджетом у 500 млн. грн</vt:lpstr>
      <vt:lpstr>Слайд 23</vt:lpstr>
      <vt:lpstr>ПІДТРИМКА ОРГАНІЧНОГО ВИРОБНИЦТВА</vt:lpstr>
      <vt:lpstr>ДЕРЖАВНА ПІДТРИМКА РОЗВИТКУ КАРТОПЛЯРСТВА</vt:lpstr>
      <vt:lpstr>Державна підтримка зрошення</vt:lpstr>
      <vt:lpstr>Нішеві культури - гречка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ДЕРЖАВНА ПІДТРИМКА АПК-2021</dc:title>
  <dc:creator>НАТА</dc:creator>
  <cp:lastModifiedBy>User</cp:lastModifiedBy>
  <cp:revision>182</cp:revision>
  <cp:lastPrinted>2021-04-07T04:26:33Z</cp:lastPrinted>
  <dcterms:created xsi:type="dcterms:W3CDTF">2021-03-04T08:12:03Z</dcterms:created>
  <dcterms:modified xsi:type="dcterms:W3CDTF">2021-08-04T06:25:39Z</dcterms:modified>
</cp:coreProperties>
</file>