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0.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1.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2.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4.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5.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6.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7.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8.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41.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2.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43.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4.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5.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6.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47.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65"/>
  </p:notesMasterIdLst>
  <p:sldIdLst>
    <p:sldId id="256" r:id="rId2"/>
    <p:sldId id="331" r:id="rId3"/>
    <p:sldId id="340" r:id="rId4"/>
    <p:sldId id="355" r:id="rId5"/>
    <p:sldId id="356" r:id="rId6"/>
    <p:sldId id="341" r:id="rId7"/>
    <p:sldId id="342" r:id="rId8"/>
    <p:sldId id="343" r:id="rId9"/>
    <p:sldId id="345" r:id="rId10"/>
    <p:sldId id="357" r:id="rId11"/>
    <p:sldId id="358" r:id="rId12"/>
    <p:sldId id="314" r:id="rId13"/>
    <p:sldId id="315" r:id="rId14"/>
    <p:sldId id="258" r:id="rId15"/>
    <p:sldId id="304" r:id="rId16"/>
    <p:sldId id="268" r:id="rId17"/>
    <p:sldId id="310" r:id="rId18"/>
    <p:sldId id="286" r:id="rId19"/>
    <p:sldId id="265" r:id="rId20"/>
    <p:sldId id="284" r:id="rId21"/>
    <p:sldId id="266" r:id="rId22"/>
    <p:sldId id="270" r:id="rId23"/>
    <p:sldId id="269" r:id="rId24"/>
    <p:sldId id="299" r:id="rId25"/>
    <p:sldId id="261" r:id="rId26"/>
    <p:sldId id="263" r:id="rId27"/>
    <p:sldId id="260" r:id="rId28"/>
    <p:sldId id="264" r:id="rId29"/>
    <p:sldId id="259" r:id="rId30"/>
    <p:sldId id="262" r:id="rId31"/>
    <p:sldId id="333" r:id="rId32"/>
    <p:sldId id="334" r:id="rId33"/>
    <p:sldId id="338" r:id="rId34"/>
    <p:sldId id="337" r:id="rId35"/>
    <p:sldId id="271" r:id="rId36"/>
    <p:sldId id="297" r:id="rId37"/>
    <p:sldId id="298" r:id="rId38"/>
    <p:sldId id="272" r:id="rId39"/>
    <p:sldId id="305" r:id="rId40"/>
    <p:sldId id="273" r:id="rId41"/>
    <p:sldId id="306" r:id="rId42"/>
    <p:sldId id="291" r:id="rId43"/>
    <p:sldId id="319" r:id="rId44"/>
    <p:sldId id="317" r:id="rId45"/>
    <p:sldId id="300" r:id="rId46"/>
    <p:sldId id="316" r:id="rId47"/>
    <p:sldId id="346" r:id="rId48"/>
    <p:sldId id="307" r:id="rId49"/>
    <p:sldId id="301" r:id="rId50"/>
    <p:sldId id="325" r:id="rId51"/>
    <p:sldId id="339" r:id="rId52"/>
    <p:sldId id="320" r:id="rId53"/>
    <p:sldId id="321" r:id="rId54"/>
    <p:sldId id="323" r:id="rId55"/>
    <p:sldId id="326" r:id="rId56"/>
    <p:sldId id="327" r:id="rId57"/>
    <p:sldId id="348" r:id="rId58"/>
    <p:sldId id="349" r:id="rId59"/>
    <p:sldId id="350" r:id="rId60"/>
    <p:sldId id="351" r:id="rId61"/>
    <p:sldId id="352" r:id="rId62"/>
    <p:sldId id="353" r:id="rId63"/>
    <p:sldId id="354" r:id="rId6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за замовчуванням" id="{E1ADA964-5FB6-4082-A86B-3442ADC06E1F}">
          <p14:sldIdLst>
            <p14:sldId id="256"/>
            <p14:sldId id="331"/>
          </p14:sldIdLst>
        </p14:section>
        <p14:section name="Резюме" id="{2211D0B2-025E-4223-9949-78E892905D4C}">
          <p14:sldIdLst>
            <p14:sldId id="340"/>
            <p14:sldId id="355"/>
            <p14:sldId id="356"/>
            <p14:sldId id="341"/>
            <p14:sldId id="342"/>
            <p14:sldId id="343"/>
            <p14:sldId id="345"/>
            <p14:sldId id="357"/>
            <p14:sldId id="358"/>
          </p14:sldIdLst>
        </p14:section>
        <p14:section name="Географічне розташування, ресурси та інфраструктура" id="{5F691930-C418-48F1-85D3-9BBD544A57CA}">
          <p14:sldIdLst>
            <p14:sldId id="314"/>
            <p14:sldId id="315"/>
          </p14:sldIdLst>
        </p14:section>
        <p14:section name="Агломераційний ефект" id="{7F832AC0-D0DF-4506-9244-6905BB9091AD}">
          <p14:sldIdLst>
            <p14:sldId id="258"/>
            <p14:sldId id="304"/>
            <p14:sldId id="268"/>
            <p14:sldId id="310"/>
          </p14:sldIdLst>
        </p14:section>
        <p14:section name="Рівень розвитку регіону" id="{CFE7B1D1-F44A-4640-A308-10B30F660D50}">
          <p14:sldIdLst>
            <p14:sldId id="286"/>
            <p14:sldId id="265"/>
            <p14:sldId id="284"/>
            <p14:sldId id="266"/>
            <p14:sldId id="270"/>
            <p14:sldId id="269"/>
            <p14:sldId id="299"/>
          </p14:sldIdLst>
        </p14:section>
        <p14:section name="Людський капітал" id="{ED48AB49-CAB0-491D-8907-B9301E807AB5}">
          <p14:sldIdLst>
            <p14:sldId id="261"/>
            <p14:sldId id="263"/>
            <p14:sldId id="260"/>
            <p14:sldId id="264"/>
            <p14:sldId id="259"/>
            <p14:sldId id="262"/>
            <p14:sldId id="333"/>
            <p14:sldId id="334"/>
            <p14:sldId id="338"/>
            <p14:sldId id="337"/>
            <p14:sldId id="271"/>
            <p14:sldId id="297"/>
            <p14:sldId id="298"/>
            <p14:sldId id="272"/>
            <p14:sldId id="305"/>
            <p14:sldId id="273"/>
            <p14:sldId id="306"/>
            <p14:sldId id="291"/>
          </p14:sldIdLst>
        </p14:section>
        <p14:section name="Фактори впливу на соціально-демографічну структуру населення" id="{D8402725-7F4D-49A6-9C85-9DBE8C0A5ABB}">
          <p14:sldIdLst>
            <p14:sldId id="319"/>
            <p14:sldId id="317"/>
            <p14:sldId id="300"/>
            <p14:sldId id="316"/>
            <p14:sldId id="346"/>
            <p14:sldId id="307"/>
            <p14:sldId id="301"/>
            <p14:sldId id="325"/>
            <p14:sldId id="339"/>
            <p14:sldId id="320"/>
            <p14:sldId id="321"/>
            <p14:sldId id="323"/>
            <p14:sldId id="326"/>
            <p14:sldId id="327"/>
            <p14:sldId id="348"/>
            <p14:sldId id="349"/>
            <p14:sldId id="350"/>
            <p14:sldId id="351"/>
            <p14:sldId id="352"/>
            <p14:sldId id="353"/>
            <p14:sldId id="35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5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64" autoAdjust="0"/>
    <p:restoredTop sz="84489" autoAdjust="0"/>
  </p:normalViewPr>
  <p:slideViewPr>
    <p:cSldViewPr snapToGrid="0" showGuides="1">
      <p:cViewPr varScale="1">
        <p:scale>
          <a:sx n="59" d="100"/>
          <a:sy n="59" d="100"/>
        </p:scale>
        <p:origin x="724" y="56"/>
      </p:cViewPr>
      <p:guideLst>
        <p:guide orient="horz" pos="2160"/>
        <p:guide pos="3840"/>
        <p:guide orient="horz" pos="572"/>
      </p:guideLst>
    </p:cSldViewPr>
  </p:slideViewPr>
  <p:outlineViewPr>
    <p:cViewPr>
      <p:scale>
        <a:sx n="33" d="100"/>
        <a:sy n="33" d="100"/>
      </p:scale>
      <p:origin x="0" y="-12042"/>
    </p:cViewPr>
  </p:outlineViewPr>
  <p:notesTextViewPr>
    <p:cViewPr>
      <p:scale>
        <a:sx n="1" d="1"/>
        <a:sy n="1" d="1"/>
      </p:scale>
      <p:origin x="0" y="0"/>
    </p:cViewPr>
  </p:notesTextViewPr>
  <p:sorterViewPr>
    <p:cViewPr>
      <p:scale>
        <a:sx n="100" d="100"/>
        <a:sy n="100" d="100"/>
      </p:scale>
      <p:origin x="0" y="-1563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Dropbox%20(CISR)\!omen\!documents\&#1030;&#1085;&#1076;&#1077;&#1082;&#1089;%20&#1088;&#1077;&#1075;&#1110;&#1086;&#1085;&#1072;&#1083;&#1100;&#1085;&#1086;&#1075;&#1086;%20&#1088;&#1086;&#1079;&#1074;&#1080;&#1090;&#1082;&#109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Dropbox%20(CISR)\!share\&#1050;&#1083;&#1080;&#1084;&#1077;&#1085;&#1082;&#1086;\&#1061;&#1077;&#1088;&#1089;&#1086;&#1085;\&#1061;&#1052;&#1058;&#1043;.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Dropbox%20(CISR)\!share\&#1050;&#1083;&#1080;&#1084;&#1077;&#1085;&#1082;&#1086;\&#1061;&#1077;&#1088;&#1089;&#1086;&#1085;\&#1061;&#1052;&#1058;&#1043;.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Dropbox%20(CISR)\!share\&#1050;&#1083;&#1080;&#1084;&#1077;&#1085;&#1082;&#1086;\&#1061;&#1077;&#1088;&#1089;&#1086;&#1085;\&#1061;&#1052;&#1058;&#1043;.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Dropbox%20(CISR)\!share\&#1050;&#1083;&#1080;&#1084;&#1077;&#1085;&#1082;&#1086;\&#1061;&#1077;&#1088;&#1089;&#1086;&#1085;\&#1061;&#1052;&#1058;&#1043;.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Dropbox%20(CISR)\!share\&#1050;&#1083;&#1080;&#1084;&#1077;&#1085;&#1082;&#1086;\&#1061;&#1077;&#1088;&#1089;&#1086;&#1085;\&#1061;&#1052;&#1058;&#1043;.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D:\Dropbox%20(CISR)\!share\&#1050;&#1083;&#1080;&#1084;&#1077;&#1085;&#1082;&#1086;\&#1061;&#1077;&#1088;&#1089;&#1086;&#1085;\&#1061;&#1052;&#1058;&#1043;.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Dropbox%20(CISR)\!omen\!documents\&#1056;&#1086;&#1073;&#1086;&#1095;&#1072;%20&#1089;&#1080;&#1083;&#1072;%20&#1061;&#1077;&#1088;&#1089;&#1086;&#1085;&#1089;&#1100;&#1082;&#1072;%20&#1086;&#1073;&#1083;&#1072;&#1089;&#1090;&#1100;.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D:\Dropbox%20(CISR)\!omen\!documents\&#1056;&#1086;&#1073;&#1086;&#1095;&#1072;%20&#1089;&#1080;&#1083;&#1072;%20&#1061;&#1077;&#1088;&#1089;&#1086;&#1085;&#1089;&#1100;&#1082;&#1072;%20&#1086;&#1073;&#1083;&#1072;&#1089;&#1090;&#1100;.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D:\Dropbox%20(CISR)\!omen\!documents\&#1056;&#1086;&#1073;&#1086;&#1095;&#1072;%20&#1089;&#1080;&#1083;&#1072;%20&#1061;&#1077;&#1088;&#1089;&#1086;&#1085;&#1089;&#1100;&#1082;&#1072;%20&#1086;&#1073;&#1083;&#1072;&#1089;&#1090;&#1100;.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D:\Dropbox%20(CISR)\!omen\!downloads\&#1047;&#1073;&#1110;&#1088;&#1085;&#1080;&#1082;&#1080;%20-%201-20.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D:\Dropbox%20(CISR)\!omen\!downloads\&#1047;&#1073;&#1110;&#1088;&#1085;&#1080;&#1082;&#1080;%20-%201-20.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user\Downloads\&#1047;&#1073;&#1110;&#1088;&#1085;&#1080;&#1082;&#1080;.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D:\Dropbox%20(CISR)\!omen\!downloads\&#1047;&#1073;&#1110;&#1088;&#1085;&#1080;&#1082;&#1080;%20-%201-20.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user\Downloads\&#1047;&#1073;&#1110;&#1088;&#1085;&#1080;&#1082;&#1080;.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D:\Dropbox%20(CISR)\!omen\!downloads\&#1051;&#1080;&#1089;&#1090;%20Microsoft%20Excel.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D:\Dropbox%20(CISR)\!omen\!documents\&#1030;&#1085;&#1076;&#1077;&#1082;&#1089;%20&#1088;&#1077;&#1075;&#1110;&#1086;&#1085;&#1072;&#1083;&#1100;&#1085;&#1086;&#1075;&#1086;%20&#1088;&#1086;&#1079;&#1074;&#1080;&#1090;&#1082;&#1091;.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user\Downloads\&#1047;&#1073;&#1110;&#1088;&#1085;&#1080;&#1082;&#1080;.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D:\Dropbox%20(CISR)\!omen\!documents\&#1056;&#1086;&#1073;&#1086;&#1095;&#1072;%20&#1089;&#1080;&#1083;&#1072;%20&#1061;&#1077;&#1088;&#1089;&#1086;&#1085;&#1089;&#1100;&#1082;&#1072;%20&#1086;&#1073;&#1083;&#1072;&#1089;&#1090;&#1100;.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D:\Dropbox%20(CISR)\!share\&#1050;&#1083;&#1080;&#1084;&#1077;&#1085;&#1082;&#1086;\&#1061;&#1077;&#1088;&#1089;&#1086;&#1085;\&#1061;&#1052;&#1058;&#1043;.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user\Downloads\&#1047;&#1073;&#1110;&#1088;&#1085;&#1080;&#1082;&#1080;.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Home%20PC\Downloads\&#1047;&#1073;&#1110;&#1088;&#1085;&#1080;&#1082;&#1080;%20(1).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Home%20PC\Downloads\&#1047;&#1073;&#1110;&#1088;&#1085;&#1080;&#1082;&#1080;%20(1).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Home%20PC\Downloads\&#1047;&#1073;&#1110;&#1088;&#1085;&#1080;&#1082;&#1080;%20(1).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D:\Dropbox%20(CISR)\!omen\!documents\&#1030;&#1085;&#1076;&#1077;&#1082;&#1089;%20&#1088;&#1077;&#1075;&#1110;&#1086;&#1085;&#1072;&#1083;&#1100;&#1085;&#1086;&#1075;&#1086;%20&#1088;&#1086;&#1079;&#1074;&#1080;&#1090;&#1082;&#1091;.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D:\Dropbox%20(CISR)\!omen\!documents\&#1030;&#1085;&#1076;&#1077;&#1082;&#1089;%20&#1088;&#1077;&#1075;&#1110;&#1086;&#1085;&#1072;&#1083;&#1100;&#1085;&#1086;&#1075;&#1086;%20&#1088;&#1086;&#1079;&#1074;&#1080;&#1090;&#1082;&#1091;.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Home%20PC\Downloads\&#1047;&#1073;&#1110;&#1088;&#1085;&#1080;&#1082;&#1080;%20(1).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D:\Dropbox%20(CISR)\!omen\!downloads\&#1051;&#1080;&#1089;&#1090;%20Microsoft%20Excel.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D:\Dropbox%20(CISR)\!omen\!downloads\&#1051;&#1080;&#1089;&#1090;%20Microsoft%20Excel.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D:\Dropbox%20(CISR)\!omen\!downloads\&#1051;&#1080;&#1089;&#1090;%20Microsoft%20Excel.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D:\Dropbox%20(CISR)\!omen\!downloads\&#1051;&#1080;&#1089;&#1090;%20Microsoft%20Excel.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D:\Dropbox%20(CISR)\!omen\!downloads\&#1051;&#1080;&#1089;&#1090;%20Microsoft%20Excel.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D:\Dropbox%20(CISR)\!omen\!downloads\&#1051;&#1080;&#1089;&#1090;%20Microsoft%20Excel.xlsx" TargetMode="External"/><Relationship Id="rId2" Type="http://schemas.microsoft.com/office/2011/relationships/chartColorStyle" Target="colors42.xml"/><Relationship Id="rId1" Type="http://schemas.microsoft.com/office/2011/relationships/chartStyle" Target="style42.xml"/></Relationships>
</file>

<file path=ppt/charts/_rels/chart5.xml.rels><?xml version="1.0" encoding="UTF-8" standalone="yes"?>
<Relationships xmlns="http://schemas.openxmlformats.org/package/2006/relationships"><Relationship Id="rId3" Type="http://schemas.openxmlformats.org/officeDocument/2006/relationships/oleObject" Target="file:///D:\Dropbox%20(CISR)\!fop\!contracts\!UCSP\&#1057;&#1090;&#1072;&#1090;&#1080;&#1089;&#1090;&#1080;&#1082;&#1072;\&#1047;&#1073;&#1110;&#1088;&#1085;&#1080;&#1082;_&#1085;&#1072;&#1089;&#1077;&#1083;&#1077;&#1085;&#1085;&#1103;\&#1047;&#1073;&#1110;&#1088;&#1085;&#1080;&#1082;_2021.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1050;&#1085;&#1080;&#1075;&#1072;2"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Dropbox%20(CISR)\!omen\!documents\&#1030;&#1085;&#1076;&#1077;&#1082;&#1089;%20&#1088;&#1077;&#1075;&#1110;&#1086;&#1085;&#1072;&#1083;&#1100;&#1085;&#1086;&#1075;&#1086;%20&#1088;&#1086;&#1079;&#1074;&#1080;&#1090;&#1082;&#109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Dropbox%20(CISR)\!omen\!documents\&#1030;&#1085;&#1076;&#1077;&#1082;&#1089;%20&#1088;&#1077;&#1075;&#1110;&#1086;&#1085;&#1072;&#1083;&#1100;&#1085;&#1086;&#1075;&#1086;%20&#1088;&#1086;&#1079;&#1074;&#1080;&#1090;&#1082;&#109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Dropbox%20(CISR)\!omen\!documents\&#1030;&#1085;&#1076;&#1077;&#1082;&#1089;%20&#1088;&#1077;&#1075;&#1110;&#1086;&#1085;&#1072;&#1083;&#1100;&#1085;&#1086;&#1075;&#1086;%20&#1088;&#1086;&#1079;&#1074;&#1080;&#1090;&#1082;&#109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17632297651983"/>
          <c:y val="6.8206968529086295E-2"/>
          <c:w val="0.80196396123561475"/>
          <c:h val="0.74681761006289304"/>
        </c:manualLayout>
      </c:layout>
      <c:barChart>
        <c:barDir val="col"/>
        <c:grouping val="clustered"/>
        <c:varyColors val="0"/>
        <c:ser>
          <c:idx val="0"/>
          <c:order val="0"/>
          <c:tx>
            <c:strRef>
              <c:f>Лист1!$B$1</c:f>
              <c:strCache>
                <c:ptCount val="1"/>
                <c:pt idx="0">
                  <c:v>Площа, км2</c:v>
                </c:pt>
              </c:strCache>
            </c:strRef>
          </c:tx>
          <c:spPr>
            <a:solidFill>
              <a:schemeClr val="accent1"/>
            </a:solidFill>
            <a:ln>
              <a:noFill/>
            </a:ln>
            <a:effectLst/>
          </c:spPr>
          <c:invertIfNegative val="0"/>
          <c:dPt>
            <c:idx val="0"/>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1-F559-448D-9B58-DADBFC9EB497}"/>
              </c:ext>
            </c:extLst>
          </c:dPt>
          <c:dPt>
            <c:idx val="1"/>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3-F559-448D-9B58-DADBFC9EB497}"/>
              </c:ext>
            </c:extLst>
          </c:dPt>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ХМТГ</c:v>
                </c:pt>
                <c:pt idx="1">
                  <c:v>Район</c:v>
                </c:pt>
                <c:pt idx="2">
                  <c:v>Область</c:v>
                </c:pt>
              </c:strCache>
            </c:strRef>
          </c:cat>
          <c:val>
            <c:numRef>
              <c:f>Лист1!$B$2:$B$4</c:f>
              <c:numCache>
                <c:formatCode>0.0</c:formatCode>
                <c:ptCount val="3"/>
                <c:pt idx="0">
                  <c:v>452.76900000000001</c:v>
                </c:pt>
                <c:pt idx="1">
                  <c:v>3920.9450000000002</c:v>
                </c:pt>
                <c:pt idx="2">
                  <c:v>28461</c:v>
                </c:pt>
              </c:numCache>
            </c:numRef>
          </c:val>
          <c:extLst xmlns:c16r2="http://schemas.microsoft.com/office/drawing/2015/06/chart">
            <c:ext xmlns:c16="http://schemas.microsoft.com/office/drawing/2014/chart" uri="{C3380CC4-5D6E-409C-BE32-E72D297353CC}">
              <c16:uniqueId val="{00000004-F559-448D-9B58-DADBFC9EB497}"/>
            </c:ext>
          </c:extLst>
        </c:ser>
        <c:dLbls>
          <c:dLblPos val="outEnd"/>
          <c:showLegendKey val="0"/>
          <c:showVal val="1"/>
          <c:showCatName val="0"/>
          <c:showSerName val="0"/>
          <c:showPercent val="0"/>
          <c:showBubbleSize val="0"/>
        </c:dLbls>
        <c:gapWidth val="60"/>
        <c:axId val="1133601888"/>
        <c:axId val="1353666544"/>
      </c:barChart>
      <c:catAx>
        <c:axId val="113360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crossAx val="1353666544"/>
        <c:crosses val="autoZero"/>
        <c:auto val="1"/>
        <c:lblAlgn val="ctr"/>
        <c:lblOffset val="100"/>
        <c:noMultiLvlLbl val="0"/>
      </c:catAx>
      <c:valAx>
        <c:axId val="1353666544"/>
        <c:scaling>
          <c:orientation val="minMax"/>
        </c:scaling>
        <c:delete val="1"/>
        <c:axPos val="l"/>
        <c:numFmt formatCode="0.0" sourceLinked="1"/>
        <c:majorTickMark val="none"/>
        <c:minorTickMark val="none"/>
        <c:tickLblPos val="nextTo"/>
        <c:crossAx val="113360188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800" b="0">
          <a:solidFill>
            <a:sysClr val="windowText" lastClr="000000"/>
          </a:solidFill>
          <a:latin typeface="+mn-lt"/>
          <a:cs typeface="Times New Roman" panose="02020603050405020304" pitchFamily="18" charset="0"/>
        </a:defRPr>
      </a:pPr>
      <a:endParaRPr lang="uk-UA"/>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Аркуш5!$C$2</c:f>
              <c:strCache>
                <c:ptCount val="1"/>
                <c:pt idx="0">
                  <c:v>Значення</c:v>
                </c:pt>
              </c:strCache>
            </c:strRef>
          </c:tx>
          <c:spPr>
            <a:solidFill>
              <a:schemeClr val="accent1"/>
            </a:solidFill>
            <a:ln>
              <a:noFill/>
            </a:ln>
            <a:effectLst/>
          </c:spPr>
          <c:invertIfNegative val="0"/>
          <c:dPt>
            <c:idx val="6"/>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1-48FB-4E31-9652-1235CD002598}"/>
              </c:ext>
            </c:extLst>
          </c:dPt>
          <c:dPt>
            <c:idx val="21"/>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48FB-4E31-9652-1235CD002598}"/>
              </c:ext>
            </c:extLst>
          </c:dPt>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Аркуш5!$B$3:$B$26</c:f>
              <c:strCache>
                <c:ptCount val="24"/>
                <c:pt idx="0">
                  <c:v>м. Київ</c:v>
                </c:pt>
                <c:pt idx="1">
                  <c:v>Львівська</c:v>
                </c:pt>
                <c:pt idx="2">
                  <c:v>Київська</c:v>
                </c:pt>
                <c:pt idx="3">
                  <c:v>Харківська</c:v>
                </c:pt>
                <c:pt idx="4">
                  <c:v>Тернопільська</c:v>
                </c:pt>
                <c:pt idx="5">
                  <c:v>Чернівецька</c:v>
                </c:pt>
                <c:pt idx="6">
                  <c:v>Україна (середнє)</c:v>
                </c:pt>
                <c:pt idx="7">
                  <c:v>Івано-Франківська</c:v>
                </c:pt>
                <c:pt idx="8">
                  <c:v>Рівненська</c:v>
                </c:pt>
                <c:pt idx="9">
                  <c:v>Хмельницька</c:v>
                </c:pt>
                <c:pt idx="10">
                  <c:v>Закарпатська</c:v>
                </c:pt>
                <c:pt idx="11">
                  <c:v>Одеська</c:v>
                </c:pt>
                <c:pt idx="12">
                  <c:v>Волинська</c:v>
                </c:pt>
                <c:pt idx="13">
                  <c:v>Віднницька</c:v>
                </c:pt>
                <c:pt idx="14">
                  <c:v>Дніпропетровська</c:v>
                </c:pt>
                <c:pt idx="15">
                  <c:v>Полтавська</c:v>
                </c:pt>
                <c:pt idx="16">
                  <c:v>Миколаївська</c:v>
                </c:pt>
                <c:pt idx="17">
                  <c:v>Запорізька</c:v>
                </c:pt>
                <c:pt idx="18">
                  <c:v>Черкаська</c:v>
                </c:pt>
                <c:pt idx="19">
                  <c:v>Сумська</c:v>
                </c:pt>
                <c:pt idx="20">
                  <c:v>Житомирська</c:v>
                </c:pt>
                <c:pt idx="21">
                  <c:v>Херсонська</c:v>
                </c:pt>
                <c:pt idx="22">
                  <c:v>Чернігівська</c:v>
                </c:pt>
                <c:pt idx="23">
                  <c:v>Кіровоградська</c:v>
                </c:pt>
              </c:strCache>
            </c:strRef>
          </c:cat>
          <c:val>
            <c:numRef>
              <c:f>Аркуш5!$C$3:$C$26</c:f>
              <c:numCache>
                <c:formatCode>General</c:formatCode>
                <c:ptCount val="24"/>
                <c:pt idx="0">
                  <c:v>0.83499999999999996</c:v>
                </c:pt>
                <c:pt idx="1">
                  <c:v>0.71499999999999997</c:v>
                </c:pt>
                <c:pt idx="2">
                  <c:v>0.69599999999999995</c:v>
                </c:pt>
                <c:pt idx="3">
                  <c:v>0.69499999999999995</c:v>
                </c:pt>
                <c:pt idx="4">
                  <c:v>0.67300000000000004</c:v>
                </c:pt>
                <c:pt idx="5">
                  <c:v>0.65500000000000003</c:v>
                </c:pt>
                <c:pt idx="6">
                  <c:v>0.65200000000000002</c:v>
                </c:pt>
                <c:pt idx="7">
                  <c:v>0.65200000000000002</c:v>
                </c:pt>
                <c:pt idx="8">
                  <c:v>0.65</c:v>
                </c:pt>
                <c:pt idx="9">
                  <c:v>0.64900000000000002</c:v>
                </c:pt>
                <c:pt idx="10">
                  <c:v>0.64600000000000002</c:v>
                </c:pt>
                <c:pt idx="11">
                  <c:v>0.64200000000000002</c:v>
                </c:pt>
                <c:pt idx="12">
                  <c:v>0.63600000000000001</c:v>
                </c:pt>
                <c:pt idx="13">
                  <c:v>0.63600000000000001</c:v>
                </c:pt>
                <c:pt idx="14">
                  <c:v>0.63400000000000001</c:v>
                </c:pt>
                <c:pt idx="15">
                  <c:v>0.63</c:v>
                </c:pt>
                <c:pt idx="16">
                  <c:v>0.629</c:v>
                </c:pt>
                <c:pt idx="17">
                  <c:v>0.626</c:v>
                </c:pt>
                <c:pt idx="18">
                  <c:v>0.621</c:v>
                </c:pt>
                <c:pt idx="19">
                  <c:v>0.61899999999999999</c:v>
                </c:pt>
                <c:pt idx="20">
                  <c:v>0.61699999999999999</c:v>
                </c:pt>
                <c:pt idx="21">
                  <c:v>0.59499999999999997</c:v>
                </c:pt>
                <c:pt idx="22">
                  <c:v>0.59399999999999997</c:v>
                </c:pt>
                <c:pt idx="23">
                  <c:v>0.59</c:v>
                </c:pt>
              </c:numCache>
            </c:numRef>
          </c:val>
          <c:extLst xmlns:c16r2="http://schemas.microsoft.com/office/drawing/2015/06/chart">
            <c:ext xmlns:c16="http://schemas.microsoft.com/office/drawing/2014/chart" uri="{C3380CC4-5D6E-409C-BE32-E72D297353CC}">
              <c16:uniqueId val="{00000004-48FB-4E31-9652-1235CD002598}"/>
            </c:ext>
          </c:extLst>
        </c:ser>
        <c:dLbls>
          <c:dLblPos val="outEnd"/>
          <c:showLegendKey val="0"/>
          <c:showVal val="1"/>
          <c:showCatName val="0"/>
          <c:showSerName val="0"/>
          <c:showPercent val="0"/>
          <c:showBubbleSize val="0"/>
        </c:dLbls>
        <c:gapWidth val="60"/>
        <c:overlap val="-27"/>
        <c:axId val="1133608416"/>
        <c:axId val="1133610048"/>
      </c:barChart>
      <c:catAx>
        <c:axId val="113360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uk-UA"/>
          </a:p>
        </c:txPr>
        <c:crossAx val="1133610048"/>
        <c:crosses val="autoZero"/>
        <c:auto val="1"/>
        <c:lblAlgn val="ctr"/>
        <c:lblOffset val="100"/>
        <c:noMultiLvlLbl val="0"/>
      </c:catAx>
      <c:valAx>
        <c:axId val="11336100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crossAx val="11336084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uk-UA"/>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Аркуш1!$B$152</c:f>
              <c:strCache>
                <c:ptCount val="1"/>
                <c:pt idx="0">
                  <c:v>Херсонська область</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uk-UA"/>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0.65033426528205718"/>
                  <c:y val="0.16138277467758194"/>
                </c:manualLayout>
              </c:layout>
              <c:numFmt formatCode="General" sourceLinked="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uk-UA"/>
                </a:p>
              </c:txPr>
            </c:trendlineLbl>
          </c:trendline>
          <c:cat>
            <c:strRef>
              <c:f>Аркуш1!$C$149:$O$149</c:f>
              <c:strCach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strCache>
            </c:strRef>
          </c:cat>
          <c:val>
            <c:numRef>
              <c:f>Аркуш1!$C$152:$O$152</c:f>
              <c:numCache>
                <c:formatCode>0.0</c:formatCode>
                <c:ptCount val="13"/>
                <c:pt idx="0">
                  <c:v>1099.2</c:v>
                </c:pt>
                <c:pt idx="1">
                  <c:v>1093.431</c:v>
                </c:pt>
                <c:pt idx="2">
                  <c:v>1088.2370000000001</c:v>
                </c:pt>
                <c:pt idx="3">
                  <c:v>1083.367</c:v>
                </c:pt>
                <c:pt idx="4">
                  <c:v>1078.232</c:v>
                </c:pt>
                <c:pt idx="5">
                  <c:v>1072.567</c:v>
                </c:pt>
                <c:pt idx="6">
                  <c:v>1067.876</c:v>
                </c:pt>
                <c:pt idx="7">
                  <c:v>1062.4000000000001</c:v>
                </c:pt>
                <c:pt idx="8">
                  <c:v>1055.5999999999999</c:v>
                </c:pt>
                <c:pt idx="9">
                  <c:v>1047</c:v>
                </c:pt>
                <c:pt idx="10">
                  <c:v>1037.5999999999999</c:v>
                </c:pt>
                <c:pt idx="11">
                  <c:v>1027.9000000000001</c:v>
                </c:pt>
                <c:pt idx="12">
                  <c:v>1016.7</c:v>
                </c:pt>
              </c:numCache>
            </c:numRef>
          </c:val>
          <c:smooth val="0"/>
          <c:extLst xmlns:c16r2="http://schemas.microsoft.com/office/drawing/2015/06/chart">
            <c:ext xmlns:c16="http://schemas.microsoft.com/office/drawing/2014/chart" uri="{C3380CC4-5D6E-409C-BE32-E72D297353CC}">
              <c16:uniqueId val="{00000003-7085-4D2C-89E9-6FD49632DE3B}"/>
            </c:ext>
          </c:extLst>
        </c:ser>
        <c:dLbls>
          <c:dLblPos val="t"/>
          <c:showLegendKey val="0"/>
          <c:showVal val="1"/>
          <c:showCatName val="0"/>
          <c:showSerName val="0"/>
          <c:showPercent val="0"/>
          <c:showBubbleSize val="0"/>
        </c:dLbls>
        <c:smooth val="0"/>
        <c:axId val="1133607872"/>
        <c:axId val="1133595360"/>
      </c:lineChart>
      <c:catAx>
        <c:axId val="113360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crossAx val="1133595360"/>
        <c:crosses val="autoZero"/>
        <c:auto val="1"/>
        <c:lblAlgn val="ctr"/>
        <c:lblOffset val="100"/>
        <c:noMultiLvlLbl val="0"/>
      </c:catAx>
      <c:valAx>
        <c:axId val="113359536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crossAx val="11336078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uk-UA"/>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Лист4!$I$1</c:f>
              <c:strCache>
                <c:ptCount val="1"/>
                <c:pt idx="0">
                  <c:v>Херсонська область</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58111917770625954"/>
                  <c:y val="0.14845290172061826"/>
                </c:manualLayout>
              </c:layout>
              <c:numFmt formatCode="General" sourceLinked="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uk-UA"/>
                </a:p>
              </c:txPr>
            </c:trendlineLbl>
          </c:trendline>
          <c:cat>
            <c:strRef>
              <c:f>Лист4!$B$2:$B$18</c:f>
              <c:strCach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strCache>
            </c:strRef>
          </c:cat>
          <c:val>
            <c:numRef>
              <c:f>Лист4!$I$2:$I$18</c:f>
              <c:numCache>
                <c:formatCode>0.0</c:formatCode>
                <c:ptCount val="17"/>
                <c:pt idx="0">
                  <c:v>1099.2</c:v>
                </c:pt>
                <c:pt idx="1">
                  <c:v>1093.431</c:v>
                </c:pt>
                <c:pt idx="2">
                  <c:v>1088.2370000000001</c:v>
                </c:pt>
                <c:pt idx="3">
                  <c:v>1083.367</c:v>
                </c:pt>
                <c:pt idx="4">
                  <c:v>1078.232</c:v>
                </c:pt>
                <c:pt idx="5">
                  <c:v>1072.567</c:v>
                </c:pt>
                <c:pt idx="6">
                  <c:v>1067.876</c:v>
                </c:pt>
                <c:pt idx="7">
                  <c:v>1062.4000000000001</c:v>
                </c:pt>
                <c:pt idx="8">
                  <c:v>1055.5999999999999</c:v>
                </c:pt>
                <c:pt idx="9">
                  <c:v>1047</c:v>
                </c:pt>
                <c:pt idx="10">
                  <c:v>1037.5999999999999</c:v>
                </c:pt>
                <c:pt idx="11">
                  <c:v>1027.9000000000001</c:v>
                </c:pt>
                <c:pt idx="12">
                  <c:v>1016.7</c:v>
                </c:pt>
                <c:pt idx="13" formatCode="0.00">
                  <c:v>1018.0819999999999</c:v>
                </c:pt>
                <c:pt idx="14" formatCode="0.00">
                  <c:v>1011.545</c:v>
                </c:pt>
                <c:pt idx="15" formatCode="0.00">
                  <c:v>1005.0079999999999</c:v>
                </c:pt>
                <c:pt idx="16" formatCode="0.00">
                  <c:v>998.47099999999989</c:v>
                </c:pt>
              </c:numCache>
            </c:numRef>
          </c:val>
          <c:smooth val="0"/>
          <c:extLst xmlns:c16r2="http://schemas.microsoft.com/office/drawing/2015/06/chart">
            <c:ext xmlns:c16="http://schemas.microsoft.com/office/drawing/2014/chart" uri="{C3380CC4-5D6E-409C-BE32-E72D297353CC}">
              <c16:uniqueId val="{00000001-047E-4B22-AA72-E0F9C82A982A}"/>
            </c:ext>
          </c:extLst>
        </c:ser>
        <c:ser>
          <c:idx val="1"/>
          <c:order val="1"/>
          <c:tx>
            <c:strRef>
              <c:f>Лист4!$J$1</c:f>
              <c:strCache>
                <c:ptCount val="1"/>
                <c:pt idx="0">
                  <c:v>Прогноз чисельності для області</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Лист4!$B$2:$B$18</c:f>
              <c:strCach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strCache>
            </c:strRef>
          </c:cat>
          <c:val>
            <c:numRef>
              <c:f>Лист4!$J$2:$J$18</c:f>
              <c:numCache>
                <c:formatCode>General</c:formatCode>
                <c:ptCount val="17"/>
                <c:pt idx="13" formatCode="0.00">
                  <c:v>1018.0819999999999</c:v>
                </c:pt>
                <c:pt idx="14" formatCode="0.00">
                  <c:v>1011.545</c:v>
                </c:pt>
                <c:pt idx="15" formatCode="0.00">
                  <c:v>1005.0079999999999</c:v>
                </c:pt>
                <c:pt idx="16" formatCode="0.00">
                  <c:v>998.47099999999989</c:v>
                </c:pt>
              </c:numCache>
            </c:numRef>
          </c:val>
          <c:smooth val="0"/>
          <c:extLst xmlns:c16r2="http://schemas.microsoft.com/office/drawing/2015/06/chart">
            <c:ext xmlns:c16="http://schemas.microsoft.com/office/drawing/2014/chart" uri="{C3380CC4-5D6E-409C-BE32-E72D297353CC}">
              <c16:uniqueId val="{00000002-047E-4B22-AA72-E0F9C82A982A}"/>
            </c:ext>
          </c:extLst>
        </c:ser>
        <c:dLbls>
          <c:showLegendKey val="0"/>
          <c:showVal val="0"/>
          <c:showCatName val="0"/>
          <c:showSerName val="0"/>
          <c:showPercent val="0"/>
          <c:showBubbleSize val="0"/>
        </c:dLbls>
        <c:marker val="1"/>
        <c:smooth val="0"/>
        <c:axId val="1133598080"/>
        <c:axId val="1133596448"/>
      </c:lineChart>
      <c:catAx>
        <c:axId val="113359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crossAx val="1133596448"/>
        <c:crosses val="autoZero"/>
        <c:auto val="1"/>
        <c:lblAlgn val="ctr"/>
        <c:lblOffset val="100"/>
        <c:noMultiLvlLbl val="0"/>
      </c:catAx>
      <c:valAx>
        <c:axId val="113359644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crossAx val="1133598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legend>
    <c:plotVisOnly val="1"/>
    <c:dispBlanksAs val="gap"/>
    <c:showDLblsOverMax val="0"/>
  </c:chart>
  <c:spPr>
    <a:noFill/>
    <a:ln>
      <a:noFill/>
    </a:ln>
    <a:effectLst/>
  </c:spPr>
  <c:txPr>
    <a:bodyPr/>
    <a:lstStyle/>
    <a:p>
      <a:pPr>
        <a:defRPr sz="1800"/>
      </a:pPr>
      <a:endParaRPr lang="uk-UA"/>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Аркуш1!$B$151</c:f>
              <c:strCache>
                <c:ptCount val="1"/>
                <c:pt idx="0">
                  <c:v>ХМТГ</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uk-UA"/>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0.68224133668074094"/>
                  <c:y val="0.11396632484077311"/>
                </c:manualLayout>
              </c:layout>
              <c:numFmt formatCode="General" sourceLinked="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uk-UA"/>
                </a:p>
              </c:txPr>
            </c:trendlineLbl>
          </c:trendline>
          <c:cat>
            <c:strRef>
              <c:f>Аркуш1!$C$149:$O$149</c:f>
              <c:strCach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strCache>
            </c:strRef>
          </c:cat>
          <c:val>
            <c:numRef>
              <c:f>Аркуш1!$C$151:$O$151</c:f>
              <c:numCache>
                <c:formatCode>0.0</c:formatCode>
                <c:ptCount val="13"/>
                <c:pt idx="0">
                  <c:v>344.6</c:v>
                </c:pt>
                <c:pt idx="1">
                  <c:v>342.60599999999999</c:v>
                </c:pt>
                <c:pt idx="2">
                  <c:v>340.57799999999997</c:v>
                </c:pt>
                <c:pt idx="3">
                  <c:v>338.685</c:v>
                </c:pt>
                <c:pt idx="4">
                  <c:v>337.31099999999998</c:v>
                </c:pt>
                <c:pt idx="5">
                  <c:v>335.9</c:v>
                </c:pt>
                <c:pt idx="6">
                  <c:v>334.8</c:v>
                </c:pt>
                <c:pt idx="7">
                  <c:v>333.4</c:v>
                </c:pt>
                <c:pt idx="8">
                  <c:v>333.1</c:v>
                </c:pt>
                <c:pt idx="9">
                  <c:v>330.7</c:v>
                </c:pt>
                <c:pt idx="10">
                  <c:v>328.5</c:v>
                </c:pt>
                <c:pt idx="11">
                  <c:v>326.10000000000002</c:v>
                </c:pt>
                <c:pt idx="12">
                  <c:v>322.5</c:v>
                </c:pt>
              </c:numCache>
            </c:numRef>
          </c:val>
          <c:smooth val="0"/>
          <c:extLst xmlns:c16r2="http://schemas.microsoft.com/office/drawing/2015/06/chart">
            <c:ext xmlns:c16="http://schemas.microsoft.com/office/drawing/2014/chart" uri="{C3380CC4-5D6E-409C-BE32-E72D297353CC}">
              <c16:uniqueId val="{00000003-B64E-46A2-8E66-583251EC115D}"/>
            </c:ext>
          </c:extLst>
        </c:ser>
        <c:dLbls>
          <c:dLblPos val="t"/>
          <c:showLegendKey val="0"/>
          <c:showVal val="1"/>
          <c:showCatName val="0"/>
          <c:showSerName val="0"/>
          <c:showPercent val="0"/>
          <c:showBubbleSize val="0"/>
        </c:dLbls>
        <c:smooth val="0"/>
        <c:axId val="1133608960"/>
        <c:axId val="1133610592"/>
      </c:lineChart>
      <c:catAx>
        <c:axId val="113360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crossAx val="1133610592"/>
        <c:crosses val="autoZero"/>
        <c:auto val="1"/>
        <c:lblAlgn val="ctr"/>
        <c:lblOffset val="100"/>
        <c:noMultiLvlLbl val="0"/>
      </c:catAx>
      <c:valAx>
        <c:axId val="113361059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crossAx val="11336089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uk-UA"/>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Лист4!$G$1</c:f>
              <c:strCache>
                <c:ptCount val="1"/>
                <c:pt idx="0">
                  <c:v>ХМТГ</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58111917770625954"/>
                  <c:y val="0.14845290172061826"/>
                </c:manualLayout>
              </c:layout>
              <c:numFmt formatCode="General" sourceLinked="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uk-UA"/>
                </a:p>
              </c:txPr>
            </c:trendlineLbl>
          </c:trendline>
          <c:cat>
            <c:strRef>
              <c:f>Лист4!$B$2:$B$18</c:f>
              <c:strCach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strCache>
            </c:strRef>
          </c:cat>
          <c:val>
            <c:numRef>
              <c:f>Лист4!$G$2:$G$18</c:f>
              <c:numCache>
                <c:formatCode>0.0</c:formatCode>
                <c:ptCount val="17"/>
                <c:pt idx="0">
                  <c:v>344.6</c:v>
                </c:pt>
                <c:pt idx="1">
                  <c:v>342.60599999999999</c:v>
                </c:pt>
                <c:pt idx="2">
                  <c:v>340.57799999999997</c:v>
                </c:pt>
                <c:pt idx="3">
                  <c:v>338.685</c:v>
                </c:pt>
                <c:pt idx="4">
                  <c:v>337.31099999999998</c:v>
                </c:pt>
                <c:pt idx="5">
                  <c:v>335.9</c:v>
                </c:pt>
                <c:pt idx="6">
                  <c:v>334.8</c:v>
                </c:pt>
                <c:pt idx="7">
                  <c:v>333.4</c:v>
                </c:pt>
                <c:pt idx="8">
                  <c:v>333.1</c:v>
                </c:pt>
                <c:pt idx="9">
                  <c:v>330.7</c:v>
                </c:pt>
                <c:pt idx="10">
                  <c:v>328.5</c:v>
                </c:pt>
                <c:pt idx="11">
                  <c:v>326.10000000000002</c:v>
                </c:pt>
                <c:pt idx="12">
                  <c:v>322.5</c:v>
                </c:pt>
                <c:pt idx="13" formatCode="General">
                  <c:v>323.05259999999998</c:v>
                </c:pt>
                <c:pt idx="14" formatCode="General">
                  <c:v>321.4135</c:v>
                </c:pt>
                <c:pt idx="15" formatCode="General">
                  <c:v>319.77440000000001</c:v>
                </c:pt>
                <c:pt idx="16" formatCode="General">
                  <c:v>318.13530000000003</c:v>
                </c:pt>
              </c:numCache>
            </c:numRef>
          </c:val>
          <c:smooth val="0"/>
          <c:extLst xmlns:c16r2="http://schemas.microsoft.com/office/drawing/2015/06/chart">
            <c:ext xmlns:c16="http://schemas.microsoft.com/office/drawing/2014/chart" uri="{C3380CC4-5D6E-409C-BE32-E72D297353CC}">
              <c16:uniqueId val="{00000001-7A11-4112-826B-FB941902B1AA}"/>
            </c:ext>
          </c:extLst>
        </c:ser>
        <c:ser>
          <c:idx val="1"/>
          <c:order val="1"/>
          <c:tx>
            <c:strRef>
              <c:f>Лист4!$H$1</c:f>
              <c:strCache>
                <c:ptCount val="1"/>
                <c:pt idx="0">
                  <c:v>Прогноз чисельності для ХМТГ</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Лист4!$B$2:$B$18</c:f>
              <c:strCach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strCache>
            </c:strRef>
          </c:cat>
          <c:val>
            <c:numRef>
              <c:f>Лист4!$H$2:$H$18</c:f>
              <c:numCache>
                <c:formatCode>General</c:formatCode>
                <c:ptCount val="17"/>
                <c:pt idx="13" formatCode="0.00">
                  <c:v>323.05259999999998</c:v>
                </c:pt>
                <c:pt idx="14" formatCode="0.00">
                  <c:v>321.4135</c:v>
                </c:pt>
                <c:pt idx="15" formatCode="0.00">
                  <c:v>319.77440000000001</c:v>
                </c:pt>
                <c:pt idx="16" formatCode="0.00">
                  <c:v>318.13530000000003</c:v>
                </c:pt>
              </c:numCache>
            </c:numRef>
          </c:val>
          <c:smooth val="0"/>
          <c:extLst xmlns:c16r2="http://schemas.microsoft.com/office/drawing/2015/06/chart">
            <c:ext xmlns:c16="http://schemas.microsoft.com/office/drawing/2014/chart" uri="{C3380CC4-5D6E-409C-BE32-E72D297353CC}">
              <c16:uniqueId val="{00000002-7A11-4112-826B-FB941902B1AA}"/>
            </c:ext>
          </c:extLst>
        </c:ser>
        <c:dLbls>
          <c:showLegendKey val="0"/>
          <c:showVal val="0"/>
          <c:showCatName val="0"/>
          <c:showSerName val="0"/>
          <c:showPercent val="0"/>
          <c:showBubbleSize val="0"/>
        </c:dLbls>
        <c:marker val="1"/>
        <c:smooth val="0"/>
        <c:axId val="1133595904"/>
        <c:axId val="1251095552"/>
      </c:lineChart>
      <c:catAx>
        <c:axId val="113359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crossAx val="1251095552"/>
        <c:crosses val="autoZero"/>
        <c:auto val="1"/>
        <c:lblAlgn val="ctr"/>
        <c:lblOffset val="100"/>
        <c:noMultiLvlLbl val="0"/>
      </c:catAx>
      <c:valAx>
        <c:axId val="125109555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crossAx val="1133595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legend>
    <c:plotVisOnly val="1"/>
    <c:dispBlanksAs val="gap"/>
    <c:showDLblsOverMax val="0"/>
  </c:chart>
  <c:spPr>
    <a:noFill/>
    <a:ln>
      <a:noFill/>
    </a:ln>
    <a:effectLst/>
  </c:spPr>
  <c:txPr>
    <a:bodyPr/>
    <a:lstStyle/>
    <a:p>
      <a:pPr>
        <a:defRPr sz="1800"/>
      </a:pPr>
      <a:endParaRPr lang="uk-UA"/>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Аркуш1!$B$150</c:f>
              <c:strCache>
                <c:ptCount val="1"/>
                <c:pt idx="0">
                  <c:v>Місто Херсон</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uk-UA"/>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0.61371476663243185"/>
                  <c:y val="7.814079255622064E-2"/>
                </c:manualLayout>
              </c:layout>
              <c:numFmt formatCode="General" sourceLinked="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uk-UA"/>
                </a:p>
              </c:txPr>
            </c:trendlineLbl>
          </c:trendline>
          <c:cat>
            <c:strRef>
              <c:f>Аркуш1!$C$149:$O$149</c:f>
              <c:strCach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strCache>
            </c:strRef>
          </c:cat>
          <c:val>
            <c:numRef>
              <c:f>Аркуш1!$C$150:$O$150</c:f>
              <c:numCache>
                <c:formatCode>0.0</c:formatCode>
                <c:ptCount val="13"/>
                <c:pt idx="0">
                  <c:v>306.56700000000001</c:v>
                </c:pt>
                <c:pt idx="1">
                  <c:v>304.613</c:v>
                </c:pt>
                <c:pt idx="2">
                  <c:v>302.52800000000002</c:v>
                </c:pt>
                <c:pt idx="3">
                  <c:v>300.666</c:v>
                </c:pt>
                <c:pt idx="4">
                  <c:v>299.05200000000002</c:v>
                </c:pt>
                <c:pt idx="5">
                  <c:v>297.59300000000002</c:v>
                </c:pt>
                <c:pt idx="6">
                  <c:v>296.44799999999998</c:v>
                </c:pt>
                <c:pt idx="7">
                  <c:v>294.89999999999998</c:v>
                </c:pt>
                <c:pt idx="8">
                  <c:v>293.3</c:v>
                </c:pt>
                <c:pt idx="9">
                  <c:v>291.39999999999998</c:v>
                </c:pt>
                <c:pt idx="10">
                  <c:v>289.10000000000002</c:v>
                </c:pt>
                <c:pt idx="11">
                  <c:v>286.89999999999998</c:v>
                </c:pt>
                <c:pt idx="12">
                  <c:v>283.60000000000002</c:v>
                </c:pt>
              </c:numCache>
            </c:numRef>
          </c:val>
          <c:smooth val="0"/>
          <c:extLst xmlns:c16r2="http://schemas.microsoft.com/office/drawing/2015/06/chart">
            <c:ext xmlns:c16="http://schemas.microsoft.com/office/drawing/2014/chart" uri="{C3380CC4-5D6E-409C-BE32-E72D297353CC}">
              <c16:uniqueId val="{00000003-2F99-4D5B-ABB0-4587F2365872}"/>
            </c:ext>
          </c:extLst>
        </c:ser>
        <c:dLbls>
          <c:dLblPos val="t"/>
          <c:showLegendKey val="0"/>
          <c:showVal val="1"/>
          <c:showCatName val="0"/>
          <c:showSerName val="0"/>
          <c:showPercent val="0"/>
          <c:showBubbleSize val="0"/>
        </c:dLbls>
        <c:smooth val="0"/>
        <c:axId val="1251093376"/>
        <c:axId val="1251100992"/>
      </c:lineChart>
      <c:catAx>
        <c:axId val="125109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crossAx val="1251100992"/>
        <c:crosses val="autoZero"/>
        <c:auto val="1"/>
        <c:lblAlgn val="ctr"/>
        <c:lblOffset val="100"/>
        <c:noMultiLvlLbl val="0"/>
      </c:catAx>
      <c:valAx>
        <c:axId val="125110099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crossAx val="12510933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uk-UA"/>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Лист4!$E$1</c:f>
              <c:strCache>
                <c:ptCount val="1"/>
                <c:pt idx="0">
                  <c:v>Херсон</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58111917770625954"/>
                  <c:y val="0.14845290172061826"/>
                </c:manualLayout>
              </c:layout>
              <c:numFmt formatCode="General" sourceLinked="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uk-UA"/>
                </a:p>
              </c:txPr>
            </c:trendlineLbl>
          </c:trendline>
          <c:cat>
            <c:strRef>
              <c:f>Лист4!$B$2:$B$18</c:f>
              <c:strCach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strCache>
            </c:strRef>
          </c:cat>
          <c:val>
            <c:numRef>
              <c:f>Лист4!$E$2:$E$18</c:f>
              <c:numCache>
                <c:formatCode>0.00</c:formatCode>
                <c:ptCount val="17"/>
                <c:pt idx="0">
                  <c:v>306.56700000000001</c:v>
                </c:pt>
                <c:pt idx="1">
                  <c:v>304.613</c:v>
                </c:pt>
                <c:pt idx="2">
                  <c:v>302.52800000000002</c:v>
                </c:pt>
                <c:pt idx="3">
                  <c:v>300.666</c:v>
                </c:pt>
                <c:pt idx="4">
                  <c:v>299.05200000000002</c:v>
                </c:pt>
                <c:pt idx="5">
                  <c:v>297.59300000000002</c:v>
                </c:pt>
                <c:pt idx="6">
                  <c:v>296.44799999999998</c:v>
                </c:pt>
                <c:pt idx="7">
                  <c:v>294.89999999999998</c:v>
                </c:pt>
                <c:pt idx="8">
                  <c:v>293.3</c:v>
                </c:pt>
                <c:pt idx="9">
                  <c:v>291.39999999999998</c:v>
                </c:pt>
                <c:pt idx="10">
                  <c:v>289.10000000000002</c:v>
                </c:pt>
                <c:pt idx="11">
                  <c:v>286.89999999999998</c:v>
                </c:pt>
                <c:pt idx="12">
                  <c:v>283.60000000000002</c:v>
                </c:pt>
                <c:pt idx="13">
                  <c:v>283.50559999999996</c:v>
                </c:pt>
                <c:pt idx="14">
                  <c:v>281.73599999999999</c:v>
                </c:pt>
                <c:pt idx="15">
                  <c:v>279.96639999999996</c:v>
                </c:pt>
                <c:pt idx="16">
                  <c:v>278.1968</c:v>
                </c:pt>
              </c:numCache>
            </c:numRef>
          </c:val>
          <c:smooth val="0"/>
          <c:extLst xmlns:c16r2="http://schemas.microsoft.com/office/drawing/2015/06/chart">
            <c:ext xmlns:c16="http://schemas.microsoft.com/office/drawing/2014/chart" uri="{C3380CC4-5D6E-409C-BE32-E72D297353CC}">
              <c16:uniqueId val="{00000001-F704-4BD2-87EC-BBD86CD1FB87}"/>
            </c:ext>
          </c:extLst>
        </c:ser>
        <c:ser>
          <c:idx val="1"/>
          <c:order val="1"/>
          <c:tx>
            <c:strRef>
              <c:f>Лист4!$F$1</c:f>
              <c:strCache>
                <c:ptCount val="1"/>
                <c:pt idx="0">
                  <c:v>Прогноз чисельності для м. Херсон</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Лист4!$B$2:$B$18</c:f>
              <c:strCach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strCache>
            </c:strRef>
          </c:cat>
          <c:val>
            <c:numRef>
              <c:f>Лист4!$F$2:$F$18</c:f>
              <c:numCache>
                <c:formatCode>General</c:formatCode>
                <c:ptCount val="17"/>
                <c:pt idx="13">
                  <c:v>283.50559999999996</c:v>
                </c:pt>
                <c:pt idx="14">
                  <c:v>281.73599999999999</c:v>
                </c:pt>
                <c:pt idx="15">
                  <c:v>279.96639999999996</c:v>
                </c:pt>
                <c:pt idx="16">
                  <c:v>278.1968</c:v>
                </c:pt>
              </c:numCache>
            </c:numRef>
          </c:val>
          <c:smooth val="0"/>
          <c:extLst xmlns:c16r2="http://schemas.microsoft.com/office/drawing/2015/06/chart">
            <c:ext xmlns:c16="http://schemas.microsoft.com/office/drawing/2014/chart" uri="{C3380CC4-5D6E-409C-BE32-E72D297353CC}">
              <c16:uniqueId val="{00000002-F704-4BD2-87EC-BBD86CD1FB87}"/>
            </c:ext>
          </c:extLst>
        </c:ser>
        <c:dLbls>
          <c:showLegendKey val="0"/>
          <c:showVal val="0"/>
          <c:showCatName val="0"/>
          <c:showSerName val="0"/>
          <c:showPercent val="0"/>
          <c:showBubbleSize val="0"/>
        </c:dLbls>
        <c:marker val="1"/>
        <c:smooth val="0"/>
        <c:axId val="1251097728"/>
        <c:axId val="1251099360"/>
      </c:lineChart>
      <c:catAx>
        <c:axId val="1251097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crossAx val="1251099360"/>
        <c:crosses val="autoZero"/>
        <c:auto val="1"/>
        <c:lblAlgn val="ctr"/>
        <c:lblOffset val="100"/>
        <c:noMultiLvlLbl val="0"/>
      </c:catAx>
      <c:valAx>
        <c:axId val="125109936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crossAx val="1251097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legend>
    <c:plotVisOnly val="1"/>
    <c:dispBlanksAs val="gap"/>
    <c:showDLblsOverMax val="0"/>
  </c:chart>
  <c:spPr>
    <a:noFill/>
    <a:ln>
      <a:noFill/>
    </a:ln>
    <a:effectLst/>
  </c:spPr>
  <c:txPr>
    <a:bodyPr/>
    <a:lstStyle/>
    <a:p>
      <a:pPr>
        <a:defRPr sz="1800"/>
      </a:pPr>
      <a:endParaRPr lang="uk-UA"/>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404089809737947E-2"/>
          <c:y val="0.20955853842118469"/>
          <c:w val="0.95851954934304973"/>
          <c:h val="0.65658428939625468"/>
        </c:manualLayout>
      </c:layout>
      <c:barChart>
        <c:barDir val="col"/>
        <c:grouping val="clustered"/>
        <c:varyColors val="0"/>
        <c:ser>
          <c:idx val="0"/>
          <c:order val="0"/>
          <c:tx>
            <c:strRef>
              <c:f>Аркуш2!$P$7</c:f>
              <c:strCache>
                <c:ptCount val="1"/>
                <c:pt idx="0">
                  <c:v>Область</c:v>
                </c:pt>
              </c:strCache>
            </c:strRef>
          </c:tx>
          <c:spPr>
            <a:solidFill>
              <a:schemeClr val="accent1"/>
            </a:solidFill>
            <a:ln>
              <a:noFill/>
            </a:ln>
            <a:effectLst/>
          </c:spPr>
          <c:invertIfNegative val="0"/>
          <c:dLbls>
            <c:spPr>
              <a:noFill/>
              <a:ln>
                <a:noFill/>
              </a:ln>
              <a:effectLst/>
            </c:spPr>
            <c:txPr>
              <a:bodyPr rot="-5400000" spcFirstLastPara="1" vertOverflow="ellipsis"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Аркуш2!$O$8:$O$24</c:f>
              <c:strCache>
                <c:ptCount val="17"/>
                <c:pt idx="0">
                  <c:v> 0–4</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80+</c:v>
                </c:pt>
              </c:strCache>
            </c:strRef>
          </c:cat>
          <c:val>
            <c:numRef>
              <c:f>Аркуш2!$P$8:$P$24</c:f>
              <c:numCache>
                <c:formatCode>0</c:formatCode>
                <c:ptCount val="17"/>
                <c:pt idx="0">
                  <c:v>45162</c:v>
                </c:pt>
                <c:pt idx="1">
                  <c:v>59329</c:v>
                </c:pt>
                <c:pt idx="2">
                  <c:v>58478</c:v>
                </c:pt>
                <c:pt idx="3">
                  <c:v>47283</c:v>
                </c:pt>
                <c:pt idx="4">
                  <c:v>48933</c:v>
                </c:pt>
                <c:pt idx="5">
                  <c:v>63556</c:v>
                </c:pt>
                <c:pt idx="6">
                  <c:v>84341</c:v>
                </c:pt>
                <c:pt idx="7">
                  <c:v>82565</c:v>
                </c:pt>
                <c:pt idx="8">
                  <c:v>73652</c:v>
                </c:pt>
                <c:pt idx="9">
                  <c:v>72219</c:v>
                </c:pt>
                <c:pt idx="10">
                  <c:v>67267</c:v>
                </c:pt>
                <c:pt idx="11">
                  <c:v>72503</c:v>
                </c:pt>
                <c:pt idx="12">
                  <c:v>70846</c:v>
                </c:pt>
                <c:pt idx="13">
                  <c:v>60212</c:v>
                </c:pt>
                <c:pt idx="14">
                  <c:v>44525</c:v>
                </c:pt>
                <c:pt idx="15">
                  <c:v>24781</c:v>
                </c:pt>
                <c:pt idx="16">
                  <c:v>39623</c:v>
                </c:pt>
              </c:numCache>
            </c:numRef>
          </c:val>
          <c:extLst xmlns:c16r2="http://schemas.microsoft.com/office/drawing/2015/06/chart">
            <c:ext xmlns:c16="http://schemas.microsoft.com/office/drawing/2014/chart" uri="{C3380CC4-5D6E-409C-BE32-E72D297353CC}">
              <c16:uniqueId val="{00000000-B9F1-4888-880E-B6D67C55794A}"/>
            </c:ext>
          </c:extLst>
        </c:ser>
        <c:ser>
          <c:idx val="1"/>
          <c:order val="1"/>
          <c:tx>
            <c:strRef>
              <c:f>Аркуш2!$Q$7</c:f>
              <c:strCache>
                <c:ptCount val="1"/>
                <c:pt idx="0">
                  <c:v>м. Херсон</c:v>
                </c:pt>
              </c:strCache>
            </c:strRef>
          </c:tx>
          <c:spPr>
            <a:solidFill>
              <a:schemeClr val="accent2"/>
            </a:solidFill>
            <a:ln>
              <a:noFill/>
            </a:ln>
            <a:effectLst/>
          </c:spPr>
          <c:invertIfNegative val="0"/>
          <c:dLbls>
            <c:spPr>
              <a:noFill/>
              <a:ln>
                <a:noFill/>
              </a:ln>
              <a:effectLst/>
            </c:spPr>
            <c:txPr>
              <a:bodyPr rot="-5400000" spcFirstLastPara="1" vertOverflow="ellipsis"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Аркуш2!$O$8:$O$24</c:f>
              <c:strCache>
                <c:ptCount val="17"/>
                <c:pt idx="0">
                  <c:v> 0–4</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80+</c:v>
                </c:pt>
              </c:strCache>
            </c:strRef>
          </c:cat>
          <c:val>
            <c:numRef>
              <c:f>Аркуш2!$Q$8:$Q$24</c:f>
              <c:numCache>
                <c:formatCode>0</c:formatCode>
                <c:ptCount val="17"/>
                <c:pt idx="0">
                  <c:v>12810</c:v>
                </c:pt>
                <c:pt idx="1">
                  <c:v>15294</c:v>
                </c:pt>
                <c:pt idx="2">
                  <c:v>14780</c:v>
                </c:pt>
                <c:pt idx="3">
                  <c:v>13410</c:v>
                </c:pt>
                <c:pt idx="4">
                  <c:v>11684</c:v>
                </c:pt>
                <c:pt idx="5">
                  <c:v>16409</c:v>
                </c:pt>
                <c:pt idx="6">
                  <c:v>22679</c:v>
                </c:pt>
                <c:pt idx="7">
                  <c:v>26969</c:v>
                </c:pt>
                <c:pt idx="8">
                  <c:v>20933</c:v>
                </c:pt>
                <c:pt idx="9">
                  <c:v>19978</c:v>
                </c:pt>
                <c:pt idx="10">
                  <c:v>18561</c:v>
                </c:pt>
                <c:pt idx="11">
                  <c:v>20124</c:v>
                </c:pt>
                <c:pt idx="12">
                  <c:v>18438</c:v>
                </c:pt>
                <c:pt idx="13">
                  <c:v>16200</c:v>
                </c:pt>
                <c:pt idx="14">
                  <c:v>13714</c:v>
                </c:pt>
                <c:pt idx="15">
                  <c:v>7460</c:v>
                </c:pt>
                <c:pt idx="16">
                  <c:v>10604</c:v>
                </c:pt>
              </c:numCache>
            </c:numRef>
          </c:val>
          <c:extLst xmlns:c16r2="http://schemas.microsoft.com/office/drawing/2015/06/chart">
            <c:ext xmlns:c16="http://schemas.microsoft.com/office/drawing/2014/chart" uri="{C3380CC4-5D6E-409C-BE32-E72D297353CC}">
              <c16:uniqueId val="{00000001-B9F1-4888-880E-B6D67C55794A}"/>
            </c:ext>
          </c:extLst>
        </c:ser>
        <c:dLbls>
          <c:dLblPos val="outEnd"/>
          <c:showLegendKey val="0"/>
          <c:showVal val="1"/>
          <c:showCatName val="0"/>
          <c:showSerName val="0"/>
          <c:showPercent val="0"/>
          <c:showBubbleSize val="0"/>
        </c:dLbls>
        <c:gapWidth val="60"/>
        <c:overlap val="-27"/>
        <c:axId val="1251096096"/>
        <c:axId val="1251098816"/>
      </c:barChart>
      <c:catAx>
        <c:axId val="1251096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uk-UA"/>
          </a:p>
        </c:txPr>
        <c:crossAx val="1251098816"/>
        <c:crosses val="autoZero"/>
        <c:auto val="1"/>
        <c:lblAlgn val="ctr"/>
        <c:lblOffset val="100"/>
        <c:noMultiLvlLbl val="0"/>
      </c:catAx>
      <c:valAx>
        <c:axId val="1251098816"/>
        <c:scaling>
          <c:orientation val="minMax"/>
        </c:scaling>
        <c:delete val="1"/>
        <c:axPos val="l"/>
        <c:numFmt formatCode="0" sourceLinked="1"/>
        <c:majorTickMark val="none"/>
        <c:minorTickMark val="none"/>
        <c:tickLblPos val="nextTo"/>
        <c:crossAx val="12510960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legend>
    <c:plotVisOnly val="1"/>
    <c:dispBlanksAs val="gap"/>
    <c:showDLblsOverMax val="0"/>
  </c:chart>
  <c:spPr>
    <a:noFill/>
    <a:ln>
      <a:noFill/>
    </a:ln>
    <a:effectLst/>
  </c:spPr>
  <c:txPr>
    <a:bodyPr/>
    <a:lstStyle/>
    <a:p>
      <a:pPr>
        <a:defRPr sz="1800"/>
      </a:pPr>
      <a:endParaRPr lang="uk-UA"/>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Аркуш2!$M$29</c:f>
              <c:strCache>
                <c:ptCount val="1"/>
                <c:pt idx="0">
                  <c:v>Чоловіки області</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Аркуш2!$H$30:$H$46</c:f>
              <c:strCache>
                <c:ptCount val="17"/>
                <c:pt idx="0">
                  <c:v> 0–4</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80+</c:v>
                </c:pt>
              </c:strCache>
            </c:strRef>
          </c:cat>
          <c:val>
            <c:numRef>
              <c:f>Аркуш2!$M$30:$M$46</c:f>
              <c:numCache>
                <c:formatCode>0</c:formatCode>
                <c:ptCount val="17"/>
                <c:pt idx="0">
                  <c:v>23416</c:v>
                </c:pt>
                <c:pt idx="1">
                  <c:v>30685</c:v>
                </c:pt>
                <c:pt idx="2">
                  <c:v>29983</c:v>
                </c:pt>
                <c:pt idx="3">
                  <c:v>24545</c:v>
                </c:pt>
                <c:pt idx="4">
                  <c:v>25156</c:v>
                </c:pt>
                <c:pt idx="5">
                  <c:v>32975</c:v>
                </c:pt>
                <c:pt idx="6">
                  <c:v>43679</c:v>
                </c:pt>
                <c:pt idx="7">
                  <c:v>41610</c:v>
                </c:pt>
                <c:pt idx="8">
                  <c:v>36426</c:v>
                </c:pt>
                <c:pt idx="9">
                  <c:v>34551</c:v>
                </c:pt>
                <c:pt idx="10">
                  <c:v>30924</c:v>
                </c:pt>
                <c:pt idx="11">
                  <c:v>32127</c:v>
                </c:pt>
                <c:pt idx="12">
                  <c:v>29587</c:v>
                </c:pt>
                <c:pt idx="13">
                  <c:v>23307</c:v>
                </c:pt>
                <c:pt idx="14">
                  <c:v>15575</c:v>
                </c:pt>
                <c:pt idx="15">
                  <c:v>7064</c:v>
                </c:pt>
                <c:pt idx="16">
                  <c:v>9867</c:v>
                </c:pt>
              </c:numCache>
            </c:numRef>
          </c:val>
          <c:extLst xmlns:c16r2="http://schemas.microsoft.com/office/drawing/2015/06/chart">
            <c:ext xmlns:c16="http://schemas.microsoft.com/office/drawing/2014/chart" uri="{C3380CC4-5D6E-409C-BE32-E72D297353CC}">
              <c16:uniqueId val="{00000000-ADA0-4464-BDC6-B680D926BD35}"/>
            </c:ext>
          </c:extLst>
        </c:ser>
        <c:ser>
          <c:idx val="1"/>
          <c:order val="1"/>
          <c:tx>
            <c:strRef>
              <c:f>Аркуш2!$N$29</c:f>
              <c:strCache>
                <c:ptCount val="1"/>
                <c:pt idx="0">
                  <c:v>Жінки області</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Аркуш2!$H$30:$H$46</c:f>
              <c:strCache>
                <c:ptCount val="17"/>
                <c:pt idx="0">
                  <c:v> 0–4</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80+</c:v>
                </c:pt>
              </c:strCache>
            </c:strRef>
          </c:cat>
          <c:val>
            <c:numRef>
              <c:f>Аркуш2!$N$30:$N$46</c:f>
              <c:numCache>
                <c:formatCode>#;#;0</c:formatCode>
                <c:ptCount val="17"/>
                <c:pt idx="0">
                  <c:v>-21746</c:v>
                </c:pt>
                <c:pt idx="1">
                  <c:v>-28644</c:v>
                </c:pt>
                <c:pt idx="2">
                  <c:v>-28495</c:v>
                </c:pt>
                <c:pt idx="3">
                  <c:v>-22738</c:v>
                </c:pt>
                <c:pt idx="4">
                  <c:v>-23777</c:v>
                </c:pt>
                <c:pt idx="5">
                  <c:v>-30581</c:v>
                </c:pt>
                <c:pt idx="6">
                  <c:v>-40662</c:v>
                </c:pt>
                <c:pt idx="7">
                  <c:v>-40955</c:v>
                </c:pt>
                <c:pt idx="8">
                  <c:v>-37226</c:v>
                </c:pt>
                <c:pt idx="9">
                  <c:v>-37668</c:v>
                </c:pt>
                <c:pt idx="10">
                  <c:v>-36343</c:v>
                </c:pt>
                <c:pt idx="11">
                  <c:v>-40376</c:v>
                </c:pt>
                <c:pt idx="12">
                  <c:v>-41259</c:v>
                </c:pt>
                <c:pt idx="13">
                  <c:v>-36905</c:v>
                </c:pt>
                <c:pt idx="14">
                  <c:v>-28950</c:v>
                </c:pt>
                <c:pt idx="15">
                  <c:v>-17717</c:v>
                </c:pt>
                <c:pt idx="16">
                  <c:v>-29756</c:v>
                </c:pt>
              </c:numCache>
            </c:numRef>
          </c:val>
          <c:extLst xmlns:c16r2="http://schemas.microsoft.com/office/drawing/2015/06/chart">
            <c:ext xmlns:c16="http://schemas.microsoft.com/office/drawing/2014/chart" uri="{C3380CC4-5D6E-409C-BE32-E72D297353CC}">
              <c16:uniqueId val="{00000001-ADA0-4464-BDC6-B680D926BD35}"/>
            </c:ext>
          </c:extLst>
        </c:ser>
        <c:dLbls>
          <c:showLegendKey val="0"/>
          <c:showVal val="1"/>
          <c:showCatName val="0"/>
          <c:showSerName val="0"/>
          <c:showPercent val="0"/>
          <c:showBubbleSize val="0"/>
        </c:dLbls>
        <c:gapWidth val="60"/>
        <c:shape val="box"/>
        <c:axId val="1251098272"/>
        <c:axId val="1251101536"/>
        <c:axId val="0"/>
      </c:bar3DChart>
      <c:catAx>
        <c:axId val="1251098272"/>
        <c:scaling>
          <c:orientation val="minMax"/>
        </c:scaling>
        <c:delete val="0"/>
        <c:axPos val="r"/>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crossAx val="1251101536"/>
        <c:crosses val="max"/>
        <c:auto val="1"/>
        <c:lblAlgn val="ctr"/>
        <c:lblOffset val="100"/>
        <c:noMultiLvlLbl val="0"/>
      </c:catAx>
      <c:valAx>
        <c:axId val="1251101536"/>
        <c:scaling>
          <c:orientation val="minMax"/>
        </c:scaling>
        <c:delete val="1"/>
        <c:axPos val="b"/>
        <c:numFmt formatCode="0" sourceLinked="1"/>
        <c:majorTickMark val="out"/>
        <c:minorTickMark val="none"/>
        <c:tickLblPos val="nextTo"/>
        <c:crossAx val="1251098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uk-UA"/>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Аркуш2!$I$29</c:f>
              <c:strCache>
                <c:ptCount val="1"/>
                <c:pt idx="0">
                  <c:v>Чоловіки м. Херсон</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Аркуш2!$H$30:$H$46</c:f>
              <c:strCache>
                <c:ptCount val="17"/>
                <c:pt idx="0">
                  <c:v> 0–4</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80+</c:v>
                </c:pt>
              </c:strCache>
            </c:strRef>
          </c:cat>
          <c:val>
            <c:numRef>
              <c:f>Аркуш2!$I$30:$I$46</c:f>
              <c:numCache>
                <c:formatCode>0</c:formatCode>
                <c:ptCount val="17"/>
                <c:pt idx="0">
                  <c:v>6602</c:v>
                </c:pt>
                <c:pt idx="1">
                  <c:v>7991</c:v>
                </c:pt>
                <c:pt idx="2">
                  <c:v>7626</c:v>
                </c:pt>
                <c:pt idx="3">
                  <c:v>7028</c:v>
                </c:pt>
                <c:pt idx="4">
                  <c:v>6256</c:v>
                </c:pt>
                <c:pt idx="5">
                  <c:v>8448</c:v>
                </c:pt>
                <c:pt idx="6">
                  <c:v>11343</c:v>
                </c:pt>
                <c:pt idx="7">
                  <c:v>12481</c:v>
                </c:pt>
                <c:pt idx="8">
                  <c:v>9730</c:v>
                </c:pt>
                <c:pt idx="9">
                  <c:v>9192</c:v>
                </c:pt>
                <c:pt idx="10">
                  <c:v>8114</c:v>
                </c:pt>
                <c:pt idx="11">
                  <c:v>8503</c:v>
                </c:pt>
                <c:pt idx="12">
                  <c:v>7201</c:v>
                </c:pt>
                <c:pt idx="13">
                  <c:v>5877</c:v>
                </c:pt>
                <c:pt idx="14">
                  <c:v>4456</c:v>
                </c:pt>
                <c:pt idx="15">
                  <c:v>2059</c:v>
                </c:pt>
                <c:pt idx="16">
                  <c:v>2563</c:v>
                </c:pt>
              </c:numCache>
            </c:numRef>
          </c:val>
          <c:extLst xmlns:c16r2="http://schemas.microsoft.com/office/drawing/2015/06/chart">
            <c:ext xmlns:c16="http://schemas.microsoft.com/office/drawing/2014/chart" uri="{C3380CC4-5D6E-409C-BE32-E72D297353CC}">
              <c16:uniqueId val="{00000000-929E-4DFC-BF7C-9FE8ECC78381}"/>
            </c:ext>
          </c:extLst>
        </c:ser>
        <c:ser>
          <c:idx val="1"/>
          <c:order val="1"/>
          <c:tx>
            <c:strRef>
              <c:f>Аркуш2!$J$29</c:f>
              <c:strCache>
                <c:ptCount val="1"/>
                <c:pt idx="0">
                  <c:v>Жінки м. Херсон</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Аркуш2!$H$30:$H$46</c:f>
              <c:strCache>
                <c:ptCount val="17"/>
                <c:pt idx="0">
                  <c:v> 0–4</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80+</c:v>
                </c:pt>
              </c:strCache>
            </c:strRef>
          </c:cat>
          <c:val>
            <c:numRef>
              <c:f>Аркуш2!$J$30:$J$46</c:f>
              <c:numCache>
                <c:formatCode>#;#;0</c:formatCode>
                <c:ptCount val="17"/>
                <c:pt idx="0">
                  <c:v>-6208</c:v>
                </c:pt>
                <c:pt idx="1">
                  <c:v>-7303</c:v>
                </c:pt>
                <c:pt idx="2">
                  <c:v>-7154</c:v>
                </c:pt>
                <c:pt idx="3">
                  <c:v>-6382</c:v>
                </c:pt>
                <c:pt idx="4">
                  <c:v>-5428</c:v>
                </c:pt>
                <c:pt idx="5">
                  <c:v>-7961</c:v>
                </c:pt>
                <c:pt idx="6">
                  <c:v>-11336</c:v>
                </c:pt>
                <c:pt idx="7">
                  <c:v>-14488</c:v>
                </c:pt>
                <c:pt idx="8">
                  <c:v>-11203</c:v>
                </c:pt>
                <c:pt idx="9">
                  <c:v>-10786</c:v>
                </c:pt>
                <c:pt idx="10">
                  <c:v>-10447</c:v>
                </c:pt>
                <c:pt idx="11">
                  <c:v>-11621</c:v>
                </c:pt>
                <c:pt idx="12">
                  <c:v>-11237</c:v>
                </c:pt>
                <c:pt idx="13">
                  <c:v>-10323</c:v>
                </c:pt>
                <c:pt idx="14">
                  <c:v>-9258</c:v>
                </c:pt>
                <c:pt idx="15">
                  <c:v>-5401</c:v>
                </c:pt>
                <c:pt idx="16">
                  <c:v>-8041</c:v>
                </c:pt>
              </c:numCache>
            </c:numRef>
          </c:val>
          <c:extLst xmlns:c16r2="http://schemas.microsoft.com/office/drawing/2015/06/chart">
            <c:ext xmlns:c16="http://schemas.microsoft.com/office/drawing/2014/chart" uri="{C3380CC4-5D6E-409C-BE32-E72D297353CC}">
              <c16:uniqueId val="{00000001-929E-4DFC-BF7C-9FE8ECC78381}"/>
            </c:ext>
          </c:extLst>
        </c:ser>
        <c:dLbls>
          <c:showLegendKey val="0"/>
          <c:showVal val="1"/>
          <c:showCatName val="0"/>
          <c:showSerName val="0"/>
          <c:showPercent val="0"/>
          <c:showBubbleSize val="0"/>
        </c:dLbls>
        <c:gapWidth val="60"/>
        <c:shape val="box"/>
        <c:axId val="1251097184"/>
        <c:axId val="1251099904"/>
        <c:axId val="0"/>
      </c:bar3DChart>
      <c:catAx>
        <c:axId val="1251097184"/>
        <c:scaling>
          <c:orientation val="minMax"/>
        </c:scaling>
        <c:delete val="0"/>
        <c:axPos val="r"/>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uk-UA"/>
          </a:p>
        </c:txPr>
        <c:crossAx val="1251099904"/>
        <c:crosses val="max"/>
        <c:auto val="1"/>
        <c:lblAlgn val="ctr"/>
        <c:lblOffset val="100"/>
        <c:noMultiLvlLbl val="0"/>
      </c:catAx>
      <c:valAx>
        <c:axId val="1251099904"/>
        <c:scaling>
          <c:orientation val="minMax"/>
        </c:scaling>
        <c:delete val="1"/>
        <c:axPos val="b"/>
        <c:numFmt formatCode="0" sourceLinked="1"/>
        <c:majorTickMark val="out"/>
        <c:minorTickMark val="none"/>
        <c:tickLblPos val="nextTo"/>
        <c:crossAx val="125109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uk-U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29356384799725"/>
          <c:y val="9.6020111322353816E-2"/>
          <c:w val="0.80196396123561475"/>
          <c:h val="0.74681761006289304"/>
        </c:manualLayout>
      </c:layout>
      <c:barChart>
        <c:barDir val="col"/>
        <c:grouping val="stacked"/>
        <c:varyColors val="0"/>
        <c:ser>
          <c:idx val="0"/>
          <c:order val="0"/>
          <c:tx>
            <c:strRef>
              <c:f>Лист1!$B$1</c:f>
              <c:strCache>
                <c:ptCount val="1"/>
                <c:pt idx="0">
                  <c:v>Населення, тис. осіб</c:v>
                </c:pt>
              </c:strCache>
            </c:strRef>
          </c:tx>
          <c:spPr>
            <a:solidFill>
              <a:schemeClr val="accent1"/>
            </a:solidFill>
            <a:ln>
              <a:noFill/>
            </a:ln>
            <a:effectLst/>
          </c:spPr>
          <c:invertIfNegative val="0"/>
          <c:dPt>
            <c:idx val="1"/>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3-8721-4FCA-B0A8-A406555D6AC3}"/>
              </c:ext>
            </c:extLst>
          </c:dPt>
          <c:dPt>
            <c:idx val="2"/>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3-29EB-4D93-B26D-4840EFF9275E}"/>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Times New Roman" panose="02020603050405020304" pitchFamily="18" charset="0"/>
                  </a:defRPr>
                </a:pPr>
                <a:endParaRPr lang="uk-UA"/>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Область</c:v>
                </c:pt>
                <c:pt idx="1">
                  <c:v>Район</c:v>
                </c:pt>
                <c:pt idx="2">
                  <c:v>ХМТГ</c:v>
                </c:pt>
              </c:strCache>
            </c:strRef>
          </c:cat>
          <c:val>
            <c:numRef>
              <c:f>Лист1!$B$2:$B$4</c:f>
              <c:numCache>
                <c:formatCode>0.0</c:formatCode>
                <c:ptCount val="3"/>
                <c:pt idx="0" formatCode="General">
                  <c:v>1016.7</c:v>
                </c:pt>
                <c:pt idx="1">
                  <c:v>455</c:v>
                </c:pt>
                <c:pt idx="2" formatCode="General">
                  <c:v>322.5</c:v>
                </c:pt>
              </c:numCache>
            </c:numRef>
          </c:val>
          <c:extLst xmlns:c16r2="http://schemas.microsoft.com/office/drawing/2015/06/chart">
            <c:ext xmlns:c16="http://schemas.microsoft.com/office/drawing/2014/chart" uri="{C3380CC4-5D6E-409C-BE32-E72D297353CC}">
              <c16:uniqueId val="{00000004-8721-4FCA-B0A8-A406555D6AC3}"/>
            </c:ext>
          </c:extLst>
        </c:ser>
        <c:dLbls>
          <c:dLblPos val="inEnd"/>
          <c:showLegendKey val="0"/>
          <c:showVal val="1"/>
          <c:showCatName val="0"/>
          <c:showSerName val="0"/>
          <c:showPercent val="0"/>
          <c:showBubbleSize val="0"/>
        </c:dLbls>
        <c:gapWidth val="60"/>
        <c:overlap val="100"/>
        <c:axId val="1353657296"/>
        <c:axId val="1353657840"/>
      </c:barChart>
      <c:catAx>
        <c:axId val="135365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crossAx val="1353657840"/>
        <c:crosses val="autoZero"/>
        <c:auto val="1"/>
        <c:lblAlgn val="ctr"/>
        <c:lblOffset val="100"/>
        <c:noMultiLvlLbl val="0"/>
      </c:catAx>
      <c:valAx>
        <c:axId val="1353657840"/>
        <c:scaling>
          <c:orientation val="minMax"/>
        </c:scaling>
        <c:delete val="1"/>
        <c:axPos val="l"/>
        <c:numFmt formatCode="General" sourceLinked="1"/>
        <c:majorTickMark val="none"/>
        <c:minorTickMark val="none"/>
        <c:tickLblPos val="nextTo"/>
        <c:crossAx val="135365729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800" b="0">
          <a:solidFill>
            <a:sysClr val="windowText" lastClr="000000"/>
          </a:solidFill>
          <a:latin typeface="+mn-lt"/>
          <a:cs typeface="Times New Roman" panose="02020603050405020304" pitchFamily="18" charset="0"/>
        </a:defRPr>
      </a:pPr>
      <a:endParaRPr lang="uk-UA"/>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'12'!$G$1</c:f>
              <c:strCache>
                <c:ptCount val="1"/>
                <c:pt idx="0">
                  <c:v>Чоловіки</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Times New Roman" panose="02020603050405020304" pitchFamily="18" charset="0"/>
                  </a:defRPr>
                </a:pPr>
                <a:endParaRPr lang="uk-UA"/>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'12'!$F$2:$F$3</c:f>
              <c:strCache>
                <c:ptCount val="2"/>
                <c:pt idx="0">
                  <c:v>Херсонська область</c:v>
                </c:pt>
                <c:pt idx="1">
                  <c:v>ХМТГ</c:v>
                </c:pt>
              </c:strCache>
            </c:strRef>
          </c:cat>
          <c:val>
            <c:numRef>
              <c:f>'12'!$G$2:$G$3</c:f>
              <c:numCache>
                <c:formatCode>0.0;0.0</c:formatCode>
                <c:ptCount val="2"/>
                <c:pt idx="0">
                  <c:v>-38.4</c:v>
                </c:pt>
                <c:pt idx="1">
                  <c:v>-38.6</c:v>
                </c:pt>
              </c:numCache>
            </c:numRef>
          </c:val>
          <c:extLst xmlns:c16r2="http://schemas.microsoft.com/office/drawing/2015/06/chart">
            <c:ext xmlns:c16="http://schemas.microsoft.com/office/drawing/2014/chart" uri="{C3380CC4-5D6E-409C-BE32-E72D297353CC}">
              <c16:uniqueId val="{00000000-B442-4BE6-8937-4BE6FE3ACC8E}"/>
            </c:ext>
          </c:extLst>
        </c:ser>
        <c:ser>
          <c:idx val="1"/>
          <c:order val="1"/>
          <c:tx>
            <c:strRef>
              <c:f>'12'!$H$1</c:f>
              <c:strCache>
                <c:ptCount val="1"/>
                <c:pt idx="0">
                  <c:v>Жінки</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Times New Roman" panose="02020603050405020304" pitchFamily="18" charset="0"/>
                  </a:defRPr>
                </a:pPr>
                <a:endParaRPr lang="uk-UA"/>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'12'!$F$2:$F$3</c:f>
              <c:strCache>
                <c:ptCount val="2"/>
                <c:pt idx="0">
                  <c:v>Херсонська область</c:v>
                </c:pt>
                <c:pt idx="1">
                  <c:v>ХМТГ</c:v>
                </c:pt>
              </c:strCache>
            </c:strRef>
          </c:cat>
          <c:val>
            <c:numRef>
              <c:f>'12'!$H$2:$H$3</c:f>
              <c:numCache>
                <c:formatCode>0.0</c:formatCode>
                <c:ptCount val="2"/>
                <c:pt idx="0">
                  <c:v>44</c:v>
                </c:pt>
                <c:pt idx="1">
                  <c:v>44.6</c:v>
                </c:pt>
              </c:numCache>
            </c:numRef>
          </c:val>
          <c:extLst xmlns:c16r2="http://schemas.microsoft.com/office/drawing/2015/06/chart">
            <c:ext xmlns:c16="http://schemas.microsoft.com/office/drawing/2014/chart" uri="{C3380CC4-5D6E-409C-BE32-E72D297353CC}">
              <c16:uniqueId val="{00000001-B442-4BE6-8937-4BE6FE3ACC8E}"/>
            </c:ext>
          </c:extLst>
        </c:ser>
        <c:dLbls>
          <c:dLblPos val="ctr"/>
          <c:showLegendKey val="0"/>
          <c:showVal val="1"/>
          <c:showCatName val="0"/>
          <c:showSerName val="0"/>
          <c:showPercent val="0"/>
          <c:showBubbleSize val="0"/>
        </c:dLbls>
        <c:gapWidth val="182"/>
        <c:overlap val="100"/>
        <c:axId val="1251100448"/>
        <c:axId val="1251102080"/>
      </c:barChart>
      <c:catAx>
        <c:axId val="125110044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crossAx val="1251102080"/>
        <c:crosses val="autoZero"/>
        <c:auto val="1"/>
        <c:lblAlgn val="ctr"/>
        <c:lblOffset val="100"/>
        <c:noMultiLvlLbl val="0"/>
      </c:catAx>
      <c:valAx>
        <c:axId val="1251102080"/>
        <c:scaling>
          <c:orientation val="minMax"/>
        </c:scaling>
        <c:delete val="1"/>
        <c:axPos val="b"/>
        <c:numFmt formatCode="0.0;0.0" sourceLinked="1"/>
        <c:majorTickMark val="none"/>
        <c:minorTickMark val="none"/>
        <c:tickLblPos val="nextTo"/>
        <c:crossAx val="125110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legend>
    <c:plotVisOnly val="1"/>
    <c:dispBlanksAs val="gap"/>
    <c:showDLblsOverMax val="0"/>
  </c:chart>
  <c:spPr>
    <a:noFill/>
    <a:ln>
      <a:noFill/>
    </a:ln>
    <a:effectLst/>
  </c:spPr>
  <c:txPr>
    <a:bodyPr/>
    <a:lstStyle/>
    <a:p>
      <a:pPr>
        <a:defRPr sz="1800">
          <a:solidFill>
            <a:sysClr val="windowText" lastClr="000000"/>
          </a:solidFill>
          <a:latin typeface="+mn-lt"/>
          <a:cs typeface="Times New Roman" panose="02020603050405020304" pitchFamily="18" charset="0"/>
        </a:defRPr>
      </a:pPr>
      <a:endParaRPr lang="uk-UA"/>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Кількість живонароджених</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'13'!$A$19:$A$29</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'13'!$B$19:$B$29</c:f>
              <c:numCache>
                <c:formatCode>General</c:formatCode>
                <c:ptCount val="11"/>
                <c:pt idx="0">
                  <c:v>7271</c:v>
                </c:pt>
                <c:pt idx="1">
                  <c:v>6984</c:v>
                </c:pt>
                <c:pt idx="2">
                  <c:v>7369</c:v>
                </c:pt>
                <c:pt idx="3">
                  <c:v>7066</c:v>
                </c:pt>
                <c:pt idx="4">
                  <c:v>7091</c:v>
                </c:pt>
                <c:pt idx="5">
                  <c:v>6986</c:v>
                </c:pt>
                <c:pt idx="6">
                  <c:v>6701</c:v>
                </c:pt>
                <c:pt idx="7">
                  <c:v>6131</c:v>
                </c:pt>
                <c:pt idx="8">
                  <c:v>5615</c:v>
                </c:pt>
                <c:pt idx="9">
                  <c:v>5287</c:v>
                </c:pt>
                <c:pt idx="10">
                  <c:v>4616</c:v>
                </c:pt>
              </c:numCache>
            </c:numRef>
          </c:val>
          <c:extLst xmlns:c16r2="http://schemas.microsoft.com/office/drawing/2015/06/chart">
            <c:ext xmlns:c16="http://schemas.microsoft.com/office/drawing/2014/chart" uri="{C3380CC4-5D6E-409C-BE32-E72D297353CC}">
              <c16:uniqueId val="{00000000-3331-4526-814A-D53EB263266B}"/>
            </c:ext>
          </c:extLst>
        </c:ser>
        <c:ser>
          <c:idx val="1"/>
          <c:order val="1"/>
          <c:tx>
            <c:strRef>
              <c:f>'13'!$C$2:$C$4</c:f>
              <c:strCache>
                <c:ptCount val="3"/>
                <c:pt idx="0">
                  <c:v>Кількість померлих</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'13'!$A$19:$A$29</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'13'!$C$19:$C$29</c:f>
              <c:numCache>
                <c:formatCode>General</c:formatCode>
                <c:ptCount val="11"/>
                <c:pt idx="0">
                  <c:v>9946</c:v>
                </c:pt>
                <c:pt idx="1">
                  <c:v>9611</c:v>
                </c:pt>
                <c:pt idx="2">
                  <c:v>9560</c:v>
                </c:pt>
                <c:pt idx="3">
                  <c:v>9679</c:v>
                </c:pt>
                <c:pt idx="4">
                  <c:v>9864</c:v>
                </c:pt>
                <c:pt idx="5">
                  <c:v>10278</c:v>
                </c:pt>
                <c:pt idx="6">
                  <c:v>10141</c:v>
                </c:pt>
                <c:pt idx="7">
                  <c:v>9788</c:v>
                </c:pt>
                <c:pt idx="8">
                  <c:v>10068</c:v>
                </c:pt>
                <c:pt idx="9">
                  <c:v>10080</c:v>
                </c:pt>
                <c:pt idx="10">
                  <c:v>10863</c:v>
                </c:pt>
              </c:numCache>
            </c:numRef>
          </c:val>
          <c:extLst xmlns:c16r2="http://schemas.microsoft.com/office/drawing/2015/06/chart">
            <c:ext xmlns:c16="http://schemas.microsoft.com/office/drawing/2014/chart" uri="{C3380CC4-5D6E-409C-BE32-E72D297353CC}">
              <c16:uniqueId val="{00000001-3331-4526-814A-D53EB263266B}"/>
            </c:ext>
          </c:extLst>
        </c:ser>
        <c:dLbls>
          <c:dLblPos val="outEnd"/>
          <c:showLegendKey val="0"/>
          <c:showVal val="1"/>
          <c:showCatName val="0"/>
          <c:showSerName val="0"/>
          <c:showPercent val="0"/>
          <c:showBubbleSize val="0"/>
        </c:dLbls>
        <c:gapWidth val="60"/>
        <c:overlap val="-27"/>
        <c:axId val="1251102624"/>
        <c:axId val="1251104256"/>
      </c:barChart>
      <c:catAx>
        <c:axId val="125110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crossAx val="1251104256"/>
        <c:crosses val="autoZero"/>
        <c:auto val="1"/>
        <c:lblAlgn val="ctr"/>
        <c:lblOffset val="100"/>
        <c:noMultiLvlLbl val="0"/>
      </c:catAx>
      <c:valAx>
        <c:axId val="1251104256"/>
        <c:scaling>
          <c:orientation val="minMax"/>
        </c:scaling>
        <c:delete val="1"/>
        <c:axPos val="l"/>
        <c:numFmt formatCode="General" sourceLinked="1"/>
        <c:majorTickMark val="none"/>
        <c:minorTickMark val="none"/>
        <c:tickLblPos val="nextTo"/>
        <c:crossAx val="1251102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legend>
    <c:plotVisOnly val="1"/>
    <c:dispBlanksAs val="gap"/>
    <c:showDLblsOverMax val="0"/>
  </c:chart>
  <c:spPr>
    <a:noFill/>
    <a:ln>
      <a:noFill/>
    </a:ln>
    <a:effectLst/>
  </c:spPr>
  <c:txPr>
    <a:bodyPr/>
    <a:lstStyle/>
    <a:p>
      <a:pPr>
        <a:defRPr sz="1800">
          <a:solidFill>
            <a:sysClr val="windowText" lastClr="000000"/>
          </a:solidFill>
          <a:latin typeface="+mn-lt"/>
          <a:cs typeface="Times New Roman" panose="02020603050405020304" pitchFamily="18" charset="0"/>
        </a:defRPr>
      </a:pPr>
      <a:endParaRPr lang="uk-UA"/>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'3'!$A$2</c:f>
              <c:strCache>
                <c:ptCount val="1"/>
                <c:pt idx="0">
                  <c:v>Народжені</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'3'!$B$1:$G$1</c:f>
              <c:numCache>
                <c:formatCode>General</c:formatCode>
                <c:ptCount val="6"/>
                <c:pt idx="0">
                  <c:v>2015</c:v>
                </c:pt>
                <c:pt idx="1">
                  <c:v>2016</c:v>
                </c:pt>
                <c:pt idx="2">
                  <c:v>2017</c:v>
                </c:pt>
                <c:pt idx="3">
                  <c:v>2018</c:v>
                </c:pt>
                <c:pt idx="4">
                  <c:v>2019</c:v>
                </c:pt>
                <c:pt idx="5">
                  <c:v>2020</c:v>
                </c:pt>
              </c:numCache>
            </c:numRef>
          </c:cat>
          <c:val>
            <c:numRef>
              <c:f>'3'!$B$2:$G$2</c:f>
              <c:numCache>
                <c:formatCode>General</c:formatCode>
                <c:ptCount val="6"/>
                <c:pt idx="0">
                  <c:v>3630</c:v>
                </c:pt>
                <c:pt idx="1">
                  <c:v>3502</c:v>
                </c:pt>
                <c:pt idx="2">
                  <c:v>3183</c:v>
                </c:pt>
                <c:pt idx="3">
                  <c:v>2864</c:v>
                </c:pt>
                <c:pt idx="4">
                  <c:v>2718</c:v>
                </c:pt>
                <c:pt idx="5">
                  <c:v>2269</c:v>
                </c:pt>
              </c:numCache>
            </c:numRef>
          </c:val>
          <c:extLst xmlns:c16r2="http://schemas.microsoft.com/office/drawing/2015/06/chart">
            <c:ext xmlns:c16="http://schemas.microsoft.com/office/drawing/2014/chart" uri="{C3380CC4-5D6E-409C-BE32-E72D297353CC}">
              <c16:uniqueId val="{00000000-6EEC-4CAA-944D-3878C59D4726}"/>
            </c:ext>
          </c:extLst>
        </c:ser>
        <c:ser>
          <c:idx val="1"/>
          <c:order val="1"/>
          <c:tx>
            <c:strRef>
              <c:f>'3'!$A$3</c:f>
              <c:strCache>
                <c:ptCount val="1"/>
                <c:pt idx="0">
                  <c:v>Померлі</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'3'!$B$1:$G$1</c:f>
              <c:numCache>
                <c:formatCode>General</c:formatCode>
                <c:ptCount val="6"/>
                <c:pt idx="0">
                  <c:v>2015</c:v>
                </c:pt>
                <c:pt idx="1">
                  <c:v>2016</c:v>
                </c:pt>
                <c:pt idx="2">
                  <c:v>2017</c:v>
                </c:pt>
                <c:pt idx="3">
                  <c:v>2018</c:v>
                </c:pt>
                <c:pt idx="4">
                  <c:v>2019</c:v>
                </c:pt>
                <c:pt idx="5">
                  <c:v>2020</c:v>
                </c:pt>
              </c:numCache>
            </c:numRef>
          </c:cat>
          <c:val>
            <c:numRef>
              <c:f>'3'!$B$3:$G$3</c:f>
              <c:numCache>
                <c:formatCode>General</c:formatCode>
                <c:ptCount val="6"/>
                <c:pt idx="0">
                  <c:v>5129</c:v>
                </c:pt>
                <c:pt idx="1">
                  <c:v>4990</c:v>
                </c:pt>
                <c:pt idx="2">
                  <c:v>4785</c:v>
                </c:pt>
                <c:pt idx="3">
                  <c:v>4924</c:v>
                </c:pt>
                <c:pt idx="4">
                  <c:v>4964</c:v>
                </c:pt>
                <c:pt idx="5">
                  <c:v>5370</c:v>
                </c:pt>
              </c:numCache>
            </c:numRef>
          </c:val>
          <c:extLst xmlns:c16r2="http://schemas.microsoft.com/office/drawing/2015/06/chart">
            <c:ext xmlns:c16="http://schemas.microsoft.com/office/drawing/2014/chart" uri="{C3380CC4-5D6E-409C-BE32-E72D297353CC}">
              <c16:uniqueId val="{00000001-6EEC-4CAA-944D-3878C59D4726}"/>
            </c:ext>
          </c:extLst>
        </c:ser>
        <c:ser>
          <c:idx val="2"/>
          <c:order val="2"/>
          <c:tx>
            <c:strRef>
              <c:f>'3'!$A$4</c:f>
              <c:strCache>
                <c:ptCount val="1"/>
                <c:pt idx="0">
                  <c:v>Природний приріст</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'3'!$B$1:$G$1</c:f>
              <c:numCache>
                <c:formatCode>General</c:formatCode>
                <c:ptCount val="6"/>
                <c:pt idx="0">
                  <c:v>2015</c:v>
                </c:pt>
                <c:pt idx="1">
                  <c:v>2016</c:v>
                </c:pt>
                <c:pt idx="2">
                  <c:v>2017</c:v>
                </c:pt>
                <c:pt idx="3">
                  <c:v>2018</c:v>
                </c:pt>
                <c:pt idx="4">
                  <c:v>2019</c:v>
                </c:pt>
                <c:pt idx="5">
                  <c:v>2020</c:v>
                </c:pt>
              </c:numCache>
            </c:numRef>
          </c:cat>
          <c:val>
            <c:numRef>
              <c:f>'3'!$B$4:$G$4</c:f>
              <c:numCache>
                <c:formatCode>General</c:formatCode>
                <c:ptCount val="6"/>
                <c:pt idx="0">
                  <c:v>-1499</c:v>
                </c:pt>
                <c:pt idx="1">
                  <c:v>-1488</c:v>
                </c:pt>
                <c:pt idx="2">
                  <c:v>-1602</c:v>
                </c:pt>
                <c:pt idx="3">
                  <c:v>-2060</c:v>
                </c:pt>
                <c:pt idx="4">
                  <c:v>-2246</c:v>
                </c:pt>
                <c:pt idx="5">
                  <c:v>-3101</c:v>
                </c:pt>
              </c:numCache>
            </c:numRef>
          </c:val>
          <c:extLst xmlns:c16r2="http://schemas.microsoft.com/office/drawing/2015/06/chart">
            <c:ext xmlns:c16="http://schemas.microsoft.com/office/drawing/2014/chart" uri="{C3380CC4-5D6E-409C-BE32-E72D297353CC}">
              <c16:uniqueId val="{00000002-6EEC-4CAA-944D-3878C59D4726}"/>
            </c:ext>
          </c:extLst>
        </c:ser>
        <c:dLbls>
          <c:dLblPos val="outEnd"/>
          <c:showLegendKey val="0"/>
          <c:showVal val="1"/>
          <c:showCatName val="0"/>
          <c:showSerName val="0"/>
          <c:showPercent val="0"/>
          <c:showBubbleSize val="0"/>
        </c:dLbls>
        <c:gapWidth val="219"/>
        <c:overlap val="-27"/>
        <c:axId val="1251089568"/>
        <c:axId val="1251093920"/>
      </c:barChart>
      <c:catAx>
        <c:axId val="125108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Times New Roman" panose="02020603050405020304" pitchFamily="18" charset="0"/>
              </a:defRPr>
            </a:pPr>
            <a:endParaRPr lang="uk-UA"/>
          </a:p>
        </c:txPr>
        <c:crossAx val="1251093920"/>
        <c:crosses val="autoZero"/>
        <c:auto val="1"/>
        <c:lblAlgn val="ctr"/>
        <c:lblOffset val="100"/>
        <c:noMultiLvlLbl val="0"/>
      </c:catAx>
      <c:valAx>
        <c:axId val="1251093920"/>
        <c:scaling>
          <c:orientation val="minMax"/>
        </c:scaling>
        <c:delete val="1"/>
        <c:axPos val="l"/>
        <c:numFmt formatCode="General" sourceLinked="1"/>
        <c:majorTickMark val="none"/>
        <c:minorTickMark val="none"/>
        <c:tickLblPos val="nextTo"/>
        <c:crossAx val="1251089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legend>
    <c:plotVisOnly val="1"/>
    <c:dispBlanksAs val="gap"/>
    <c:showDLblsOverMax val="0"/>
  </c:chart>
  <c:spPr>
    <a:solidFill>
      <a:schemeClr val="bg1"/>
    </a:solidFill>
    <a:ln w="9525" cap="flat" cmpd="sng" algn="ctr">
      <a:noFill/>
      <a:round/>
    </a:ln>
    <a:effectLst/>
  </c:spPr>
  <c:txPr>
    <a:bodyPr/>
    <a:lstStyle/>
    <a:p>
      <a:pPr>
        <a:defRPr sz="1800" b="0">
          <a:solidFill>
            <a:sysClr val="windowText" lastClr="000000"/>
          </a:solidFill>
          <a:latin typeface="+mn-lt"/>
          <a:cs typeface="Times New Roman" panose="02020603050405020304" pitchFamily="18" charset="0"/>
        </a:defRPr>
      </a:pPr>
      <a:endParaRPr lang="uk-UA"/>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17404300541781"/>
          <c:y val="7.8713126376444328E-2"/>
          <c:w val="0.70671199355623138"/>
          <c:h val="0.85932784264035966"/>
        </c:manualLayout>
      </c:layout>
      <c:barChart>
        <c:barDir val="bar"/>
        <c:grouping val="stacked"/>
        <c:varyColors val="0"/>
        <c:ser>
          <c:idx val="0"/>
          <c:order val="0"/>
          <c:tx>
            <c:strRef>
              <c:f>'14.1'!$B$4:$B$8</c:f>
              <c:strCache>
                <c:ptCount val="5"/>
                <c:pt idx="0">
                  <c:v>кількість живонароджених</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Times New Roman" panose="02020603050405020304" pitchFamily="18" charset="0"/>
                  </a:defRPr>
                </a:pPr>
                <a:endParaRPr lang="uk-UA"/>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'14.1'!$A$10:$A$11</c:f>
              <c:strCache>
                <c:ptCount val="2"/>
                <c:pt idx="0">
                  <c:v>Херсонська область</c:v>
                </c:pt>
                <c:pt idx="1">
                  <c:v>ХМТГ</c:v>
                </c:pt>
              </c:strCache>
            </c:strRef>
          </c:cat>
          <c:val>
            <c:numRef>
              <c:f>'14.1'!$B$10:$B$11</c:f>
              <c:numCache>
                <c:formatCode>#\ ##0;#\ ##0</c:formatCode>
                <c:ptCount val="2"/>
                <c:pt idx="0">
                  <c:v>-7650</c:v>
                </c:pt>
                <c:pt idx="1">
                  <c:v>-2269</c:v>
                </c:pt>
              </c:numCache>
            </c:numRef>
          </c:val>
          <c:extLst xmlns:c16r2="http://schemas.microsoft.com/office/drawing/2015/06/chart">
            <c:ext xmlns:c16="http://schemas.microsoft.com/office/drawing/2014/chart" uri="{C3380CC4-5D6E-409C-BE32-E72D297353CC}">
              <c16:uniqueId val="{00000000-BC48-472D-9A2C-EF22099A2F83}"/>
            </c:ext>
          </c:extLst>
        </c:ser>
        <c:ser>
          <c:idx val="1"/>
          <c:order val="1"/>
          <c:tx>
            <c:strRef>
              <c:f>'14.1'!$C$4:$C$8</c:f>
              <c:strCache>
                <c:ptCount val="5"/>
                <c:pt idx="0">
                  <c:v>кількість померлих</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Times New Roman" panose="02020603050405020304" pitchFamily="18" charset="0"/>
                  </a:defRPr>
                </a:pPr>
                <a:endParaRPr lang="uk-UA"/>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'14.1'!$A$10:$A$11</c:f>
              <c:strCache>
                <c:ptCount val="2"/>
                <c:pt idx="0">
                  <c:v>Херсонська область</c:v>
                </c:pt>
                <c:pt idx="1">
                  <c:v>ХМТГ</c:v>
                </c:pt>
              </c:strCache>
            </c:strRef>
          </c:cat>
          <c:val>
            <c:numRef>
              <c:f>'14.1'!$C$10:$C$11</c:f>
              <c:numCache>
                <c:formatCode>General</c:formatCode>
                <c:ptCount val="2"/>
                <c:pt idx="0">
                  <c:v>17057</c:v>
                </c:pt>
                <c:pt idx="1">
                  <c:v>5370</c:v>
                </c:pt>
              </c:numCache>
            </c:numRef>
          </c:val>
          <c:extLst xmlns:c16r2="http://schemas.microsoft.com/office/drawing/2015/06/chart">
            <c:ext xmlns:c16="http://schemas.microsoft.com/office/drawing/2014/chart" uri="{C3380CC4-5D6E-409C-BE32-E72D297353CC}">
              <c16:uniqueId val="{00000001-BC48-472D-9A2C-EF22099A2F83}"/>
            </c:ext>
          </c:extLst>
        </c:ser>
        <c:dLbls>
          <c:dLblPos val="inEnd"/>
          <c:showLegendKey val="0"/>
          <c:showVal val="1"/>
          <c:showCatName val="0"/>
          <c:showSerName val="0"/>
          <c:showPercent val="0"/>
          <c:showBubbleSize val="0"/>
        </c:dLbls>
        <c:gapWidth val="182"/>
        <c:overlap val="100"/>
        <c:axId val="1251103712"/>
        <c:axId val="1251094464"/>
      </c:barChart>
      <c:catAx>
        <c:axId val="125110371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crossAx val="1251094464"/>
        <c:crosses val="autoZero"/>
        <c:auto val="1"/>
        <c:lblAlgn val="ctr"/>
        <c:lblOffset val="100"/>
        <c:noMultiLvlLbl val="0"/>
      </c:catAx>
      <c:valAx>
        <c:axId val="1251094464"/>
        <c:scaling>
          <c:orientation val="minMax"/>
        </c:scaling>
        <c:delete val="1"/>
        <c:axPos val="b"/>
        <c:numFmt formatCode="#\ ##0;#\ ##0" sourceLinked="1"/>
        <c:majorTickMark val="none"/>
        <c:minorTickMark val="none"/>
        <c:tickLblPos val="nextTo"/>
        <c:crossAx val="1251103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legend>
    <c:plotVisOnly val="1"/>
    <c:dispBlanksAs val="gap"/>
    <c:showDLblsOverMax val="0"/>
  </c:chart>
  <c:spPr>
    <a:noFill/>
    <a:ln>
      <a:noFill/>
    </a:ln>
    <a:effectLst/>
  </c:spPr>
  <c:txPr>
    <a:bodyPr/>
    <a:lstStyle/>
    <a:p>
      <a:pPr>
        <a:defRPr sz="1800">
          <a:solidFill>
            <a:sysClr val="windowText" lastClr="000000"/>
          </a:solidFill>
          <a:latin typeface="+mn-lt"/>
          <a:cs typeface="Times New Roman" panose="02020603050405020304" pitchFamily="18" charset="0"/>
        </a:defRPr>
      </a:pPr>
      <a:endParaRPr lang="uk-UA"/>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'3'!$A$5</c:f>
              <c:strCache>
                <c:ptCount val="1"/>
                <c:pt idx="0">
                  <c:v>Прибулі</c:v>
                </c:pt>
              </c:strCache>
            </c:strRef>
          </c:tx>
          <c:spPr>
            <a:solidFill>
              <a:srgbClr val="92D050"/>
            </a:solidFill>
            <a:ln>
              <a:noFill/>
            </a:ln>
            <a:effectLst/>
          </c:spPr>
          <c:invertIfNegative val="0"/>
          <c:dLbls>
            <c:dLbl>
              <c:idx val="4"/>
              <c:layout>
                <c:manualLayout>
                  <c:x val="-1.4965259219668705E-2"/>
                  <c:y val="1.538461538461536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F4F-4155-B05E-139CB747DFBE}"/>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'3'!$B$1:$G$1</c:f>
              <c:numCache>
                <c:formatCode>General</c:formatCode>
                <c:ptCount val="6"/>
                <c:pt idx="0">
                  <c:v>2015</c:v>
                </c:pt>
                <c:pt idx="1">
                  <c:v>2016</c:v>
                </c:pt>
                <c:pt idx="2">
                  <c:v>2017</c:v>
                </c:pt>
                <c:pt idx="3">
                  <c:v>2018</c:v>
                </c:pt>
                <c:pt idx="4">
                  <c:v>2019</c:v>
                </c:pt>
                <c:pt idx="5">
                  <c:v>2020</c:v>
                </c:pt>
              </c:numCache>
            </c:numRef>
          </c:cat>
          <c:val>
            <c:numRef>
              <c:f>'3'!$B$5:$G$5</c:f>
              <c:numCache>
                <c:formatCode>General</c:formatCode>
                <c:ptCount val="6"/>
                <c:pt idx="0">
                  <c:v>4354</c:v>
                </c:pt>
                <c:pt idx="1">
                  <c:v>917</c:v>
                </c:pt>
                <c:pt idx="4">
                  <c:v>3913</c:v>
                </c:pt>
                <c:pt idx="5">
                  <c:v>2794</c:v>
                </c:pt>
              </c:numCache>
            </c:numRef>
          </c:val>
          <c:extLst xmlns:c16r2="http://schemas.microsoft.com/office/drawing/2015/06/chart">
            <c:ext xmlns:c16="http://schemas.microsoft.com/office/drawing/2014/chart" uri="{C3380CC4-5D6E-409C-BE32-E72D297353CC}">
              <c16:uniqueId val="{00000001-EF4F-4155-B05E-139CB747DFBE}"/>
            </c:ext>
          </c:extLst>
        </c:ser>
        <c:ser>
          <c:idx val="1"/>
          <c:order val="1"/>
          <c:tx>
            <c:strRef>
              <c:f>'3'!$A$6</c:f>
              <c:strCache>
                <c:ptCount val="1"/>
                <c:pt idx="0">
                  <c:v>Вибулі</c:v>
                </c:pt>
              </c:strCache>
            </c:strRef>
          </c:tx>
          <c:spPr>
            <a:solidFill>
              <a:srgbClr val="C00000"/>
            </a:solidFill>
            <a:ln>
              <a:noFill/>
            </a:ln>
            <a:effectLst/>
          </c:spPr>
          <c:invertIfNegative val="0"/>
          <c:dLbls>
            <c:dLbl>
              <c:idx val="0"/>
              <c:layout>
                <c:manualLayout>
                  <c:x val="4.9171566007482632E-2"/>
                  <c:y val="5.1282051282051282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F4F-4155-B05E-139CB747DFBE}"/>
                </c:ext>
                <c:ext xmlns:c15="http://schemas.microsoft.com/office/drawing/2012/chart" uri="{CE6537A1-D6FC-4f65-9D91-7224C49458BB}"/>
              </c:extLst>
            </c:dLbl>
            <c:dLbl>
              <c:idx val="4"/>
              <c:layout>
                <c:manualLayout>
                  <c:x val="1.2827365045430252E-2"/>
                  <c:y val="-2.5641025641025875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F4F-4155-B05E-139CB747DFBE}"/>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'3'!$B$1:$G$1</c:f>
              <c:numCache>
                <c:formatCode>General</c:formatCode>
                <c:ptCount val="6"/>
                <c:pt idx="0">
                  <c:v>2015</c:v>
                </c:pt>
                <c:pt idx="1">
                  <c:v>2016</c:v>
                </c:pt>
                <c:pt idx="2">
                  <c:v>2017</c:v>
                </c:pt>
                <c:pt idx="3">
                  <c:v>2018</c:v>
                </c:pt>
                <c:pt idx="4">
                  <c:v>2019</c:v>
                </c:pt>
                <c:pt idx="5">
                  <c:v>2020</c:v>
                </c:pt>
              </c:numCache>
            </c:numRef>
          </c:cat>
          <c:val>
            <c:numRef>
              <c:f>'3'!$B$6:$G$6</c:f>
              <c:numCache>
                <c:formatCode>General</c:formatCode>
                <c:ptCount val="6"/>
                <c:pt idx="0">
                  <c:v>4350</c:v>
                </c:pt>
                <c:pt idx="1">
                  <c:v>1284</c:v>
                </c:pt>
                <c:pt idx="4">
                  <c:v>4038</c:v>
                </c:pt>
                <c:pt idx="5">
                  <c:v>3180</c:v>
                </c:pt>
              </c:numCache>
            </c:numRef>
          </c:val>
          <c:extLst xmlns:c16r2="http://schemas.microsoft.com/office/drawing/2015/06/chart">
            <c:ext xmlns:c16="http://schemas.microsoft.com/office/drawing/2014/chart" uri="{C3380CC4-5D6E-409C-BE32-E72D297353CC}">
              <c16:uniqueId val="{00000004-EF4F-4155-B05E-139CB747DFBE}"/>
            </c:ext>
          </c:extLst>
        </c:ser>
        <c:ser>
          <c:idx val="2"/>
          <c:order val="2"/>
          <c:tx>
            <c:strRef>
              <c:f>'3'!$A$7</c:f>
              <c:strCache>
                <c:ptCount val="1"/>
                <c:pt idx="0">
                  <c:v>Сальдо міграції</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'3'!$B$1:$G$1</c:f>
              <c:numCache>
                <c:formatCode>General</c:formatCode>
                <c:ptCount val="6"/>
                <c:pt idx="0">
                  <c:v>2015</c:v>
                </c:pt>
                <c:pt idx="1">
                  <c:v>2016</c:v>
                </c:pt>
                <c:pt idx="2">
                  <c:v>2017</c:v>
                </c:pt>
                <c:pt idx="3">
                  <c:v>2018</c:v>
                </c:pt>
                <c:pt idx="4">
                  <c:v>2019</c:v>
                </c:pt>
                <c:pt idx="5">
                  <c:v>2020</c:v>
                </c:pt>
              </c:numCache>
            </c:numRef>
          </c:cat>
          <c:val>
            <c:numRef>
              <c:f>'3'!$B$7:$G$7</c:f>
              <c:numCache>
                <c:formatCode>General</c:formatCode>
                <c:ptCount val="6"/>
                <c:pt idx="0">
                  <c:v>4</c:v>
                </c:pt>
                <c:pt idx="1">
                  <c:v>-367</c:v>
                </c:pt>
                <c:pt idx="2">
                  <c:v>-497</c:v>
                </c:pt>
                <c:pt idx="3">
                  <c:v>-439</c:v>
                </c:pt>
                <c:pt idx="4">
                  <c:v>-125</c:v>
                </c:pt>
                <c:pt idx="5">
                  <c:v>-386</c:v>
                </c:pt>
              </c:numCache>
            </c:numRef>
          </c:val>
          <c:extLst xmlns:c16r2="http://schemas.microsoft.com/office/drawing/2015/06/chart">
            <c:ext xmlns:c16="http://schemas.microsoft.com/office/drawing/2014/chart" uri="{C3380CC4-5D6E-409C-BE32-E72D297353CC}">
              <c16:uniqueId val="{00000005-EF4F-4155-B05E-139CB747DFBE}"/>
            </c:ext>
          </c:extLst>
        </c:ser>
        <c:dLbls>
          <c:dLblPos val="outEnd"/>
          <c:showLegendKey val="0"/>
          <c:showVal val="1"/>
          <c:showCatName val="0"/>
          <c:showSerName val="0"/>
          <c:showPercent val="0"/>
          <c:showBubbleSize val="0"/>
        </c:dLbls>
        <c:gapWidth val="219"/>
        <c:overlap val="-27"/>
        <c:axId val="1251104800"/>
        <c:axId val="1251103168"/>
      </c:barChart>
      <c:catAx>
        <c:axId val="125110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crossAx val="1251103168"/>
        <c:crosses val="autoZero"/>
        <c:auto val="1"/>
        <c:lblAlgn val="ctr"/>
        <c:lblOffset val="100"/>
        <c:noMultiLvlLbl val="0"/>
      </c:catAx>
      <c:valAx>
        <c:axId val="1251103168"/>
        <c:scaling>
          <c:orientation val="minMax"/>
        </c:scaling>
        <c:delete val="1"/>
        <c:axPos val="l"/>
        <c:numFmt formatCode="General" sourceLinked="1"/>
        <c:majorTickMark val="none"/>
        <c:minorTickMark val="none"/>
        <c:tickLblPos val="nextTo"/>
        <c:crossAx val="1251104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legend>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mn-lt"/>
          <a:cs typeface="Times New Roman" panose="02020603050405020304" pitchFamily="18" charset="0"/>
        </a:defRPr>
      </a:pPr>
      <a:endParaRPr lang="uk-UA"/>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69133265958116"/>
          <c:y val="2.4071580844710179E-2"/>
          <c:w val="0.42508534811145787"/>
          <c:h val="0.93530049020775508"/>
        </c:manualLayout>
      </c:layout>
      <c:barChart>
        <c:barDir val="bar"/>
        <c:grouping val="clustered"/>
        <c:varyColors val="0"/>
        <c:ser>
          <c:idx val="0"/>
          <c:order val="0"/>
          <c:spPr>
            <a:solidFill>
              <a:schemeClr val="accent1"/>
            </a:solidFill>
            <a:ln>
              <a:noFill/>
            </a:ln>
            <a:effectLst/>
          </c:spPr>
          <c:invertIfNegative val="0"/>
          <c:dPt>
            <c:idx val="3"/>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1-664B-48C3-921F-38EC42542557}"/>
              </c:ext>
            </c:extLst>
          </c:dPt>
          <c:dPt>
            <c:idx val="4"/>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4-664B-48C3-921F-38EC42542557}"/>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'6'!$A$3:$A$7</c:f>
              <c:strCache>
                <c:ptCount val="5"/>
                <c:pt idx="0">
                  <c:v>Ні, мене тут все влаштовує</c:v>
                </c:pt>
                <c:pt idx="1">
                  <c:v>Хочу поїхати з України на постійне місце проживання</c:v>
                </c:pt>
                <c:pt idx="2">
                  <c:v>Так, планую найближчим часов</c:v>
                </c:pt>
                <c:pt idx="3">
                  <c:v>Важко відповісти</c:v>
                </c:pt>
                <c:pt idx="4">
                  <c:v>Вже  є такий досвід</c:v>
                </c:pt>
              </c:strCache>
            </c:strRef>
          </c:cat>
          <c:val>
            <c:numRef>
              <c:f>'6'!$B$3:$B$7</c:f>
              <c:numCache>
                <c:formatCode>0.0%</c:formatCode>
                <c:ptCount val="5"/>
                <c:pt idx="0">
                  <c:v>5.3999999999999999E-2</c:v>
                </c:pt>
                <c:pt idx="1">
                  <c:v>7.4999999999999997E-2</c:v>
                </c:pt>
                <c:pt idx="2">
                  <c:v>0.109</c:v>
                </c:pt>
                <c:pt idx="3">
                  <c:v>0.23899999999999999</c:v>
                </c:pt>
                <c:pt idx="4">
                  <c:v>0.40299999999999997</c:v>
                </c:pt>
              </c:numCache>
            </c:numRef>
          </c:val>
          <c:extLst xmlns:c16r2="http://schemas.microsoft.com/office/drawing/2015/06/chart">
            <c:ext xmlns:c16="http://schemas.microsoft.com/office/drawing/2014/chart" uri="{C3380CC4-5D6E-409C-BE32-E72D297353CC}">
              <c16:uniqueId val="{00000002-664B-48C3-921F-38EC42542557}"/>
            </c:ext>
          </c:extLst>
        </c:ser>
        <c:dLbls>
          <c:dLblPos val="outEnd"/>
          <c:showLegendKey val="0"/>
          <c:showVal val="1"/>
          <c:showCatName val="0"/>
          <c:showSerName val="0"/>
          <c:showPercent val="0"/>
          <c:showBubbleSize val="0"/>
        </c:dLbls>
        <c:gapWidth val="60"/>
        <c:axId val="1251096640"/>
        <c:axId val="1251090112"/>
      </c:barChart>
      <c:catAx>
        <c:axId val="1251096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crossAx val="1251090112"/>
        <c:crosses val="autoZero"/>
        <c:auto val="1"/>
        <c:lblAlgn val="ctr"/>
        <c:lblOffset val="100"/>
        <c:noMultiLvlLbl val="0"/>
      </c:catAx>
      <c:valAx>
        <c:axId val="1251090112"/>
        <c:scaling>
          <c:orientation val="minMax"/>
        </c:scaling>
        <c:delete val="1"/>
        <c:axPos val="b"/>
        <c:numFmt formatCode="0.0%" sourceLinked="1"/>
        <c:majorTickMark val="none"/>
        <c:minorTickMark val="none"/>
        <c:tickLblPos val="nextTo"/>
        <c:crossAx val="12510966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mn-lt"/>
          <a:cs typeface="Times New Roman" panose="02020603050405020304" pitchFamily="18" charset="0"/>
        </a:defRPr>
      </a:pPr>
      <a:endParaRPr lang="uk-UA"/>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Аркуш6!$B$3</c:f>
              <c:strCache>
                <c:ptCount val="1"/>
                <c:pt idx="0">
                  <c:v>Органи місцевого самоврядування</c:v>
                </c:pt>
              </c:strCache>
            </c:strRef>
          </c:tx>
          <c:spPr>
            <a:solidFill>
              <a:schemeClr val="accent1"/>
            </a:solidFill>
            <a:ln>
              <a:noFill/>
            </a:ln>
            <a:effectLst/>
          </c:spPr>
          <c:invertIfNegative val="0"/>
          <c:cat>
            <c:strRef>
              <c:f>Аркуш6!$C$2:$E$2</c:f>
              <c:strCache>
                <c:ptCount val="3"/>
                <c:pt idx="0">
                  <c:v>2018</c:v>
                </c:pt>
                <c:pt idx="1">
                  <c:v>2019</c:v>
                </c:pt>
                <c:pt idx="2">
                  <c:v>2020</c:v>
                </c:pt>
              </c:strCache>
            </c:strRef>
          </c:cat>
          <c:val>
            <c:numRef>
              <c:f>Аркуш6!$C$3:$E$3</c:f>
              <c:numCache>
                <c:formatCode>General</c:formatCode>
                <c:ptCount val="3"/>
                <c:pt idx="0">
                  <c:v>103.3</c:v>
                </c:pt>
                <c:pt idx="1">
                  <c:v>123.8</c:v>
                </c:pt>
                <c:pt idx="2">
                  <c:v>162.5</c:v>
                </c:pt>
              </c:numCache>
            </c:numRef>
          </c:val>
          <c:extLst xmlns:c16r2="http://schemas.microsoft.com/office/drawing/2015/06/chart">
            <c:ext xmlns:c16="http://schemas.microsoft.com/office/drawing/2014/chart" uri="{C3380CC4-5D6E-409C-BE32-E72D297353CC}">
              <c16:uniqueId val="{00000000-8858-4D1C-9DA1-7C201E38BF57}"/>
            </c:ext>
          </c:extLst>
        </c:ser>
        <c:ser>
          <c:idx val="1"/>
          <c:order val="1"/>
          <c:tx>
            <c:strRef>
              <c:f>Аркуш6!$B$4</c:f>
              <c:strCache>
                <c:ptCount val="1"/>
                <c:pt idx="0">
                  <c:v>Освіта</c:v>
                </c:pt>
              </c:strCache>
            </c:strRef>
          </c:tx>
          <c:spPr>
            <a:solidFill>
              <a:schemeClr val="accent2"/>
            </a:solidFill>
            <a:ln>
              <a:noFill/>
            </a:ln>
            <a:effectLst/>
          </c:spPr>
          <c:invertIfNegative val="0"/>
          <c:cat>
            <c:strRef>
              <c:f>Аркуш6!$C$2:$E$2</c:f>
              <c:strCache>
                <c:ptCount val="3"/>
                <c:pt idx="0">
                  <c:v>2018</c:v>
                </c:pt>
                <c:pt idx="1">
                  <c:v>2019</c:v>
                </c:pt>
                <c:pt idx="2">
                  <c:v>2020</c:v>
                </c:pt>
              </c:strCache>
            </c:strRef>
          </c:cat>
          <c:val>
            <c:numRef>
              <c:f>Аркуш6!$C$4:$E$4</c:f>
              <c:numCache>
                <c:formatCode>General</c:formatCode>
                <c:ptCount val="3"/>
                <c:pt idx="0">
                  <c:v>1209</c:v>
                </c:pt>
                <c:pt idx="1">
                  <c:v>1349.8</c:v>
                </c:pt>
                <c:pt idx="2">
                  <c:v>1494.3</c:v>
                </c:pt>
              </c:numCache>
            </c:numRef>
          </c:val>
          <c:extLst xmlns:c16r2="http://schemas.microsoft.com/office/drawing/2015/06/chart">
            <c:ext xmlns:c16="http://schemas.microsoft.com/office/drawing/2014/chart" uri="{C3380CC4-5D6E-409C-BE32-E72D297353CC}">
              <c16:uniqueId val="{00000001-8858-4D1C-9DA1-7C201E38BF57}"/>
            </c:ext>
          </c:extLst>
        </c:ser>
        <c:ser>
          <c:idx val="2"/>
          <c:order val="2"/>
          <c:tx>
            <c:strRef>
              <c:f>Аркуш6!$B$5</c:f>
              <c:strCache>
                <c:ptCount val="1"/>
                <c:pt idx="0">
                  <c:v>Охорона здоров’я</c:v>
                </c:pt>
              </c:strCache>
            </c:strRef>
          </c:tx>
          <c:spPr>
            <a:solidFill>
              <a:schemeClr val="accent3"/>
            </a:solidFill>
            <a:ln>
              <a:noFill/>
            </a:ln>
            <a:effectLst/>
          </c:spPr>
          <c:invertIfNegative val="0"/>
          <c:cat>
            <c:strRef>
              <c:f>Аркуш6!$C$2:$E$2</c:f>
              <c:strCache>
                <c:ptCount val="3"/>
                <c:pt idx="0">
                  <c:v>2018</c:v>
                </c:pt>
                <c:pt idx="1">
                  <c:v>2019</c:v>
                </c:pt>
                <c:pt idx="2">
                  <c:v>2020</c:v>
                </c:pt>
              </c:strCache>
            </c:strRef>
          </c:cat>
          <c:val>
            <c:numRef>
              <c:f>Аркуш6!$C$5:$E$5</c:f>
              <c:numCache>
                <c:formatCode>General</c:formatCode>
                <c:ptCount val="3"/>
                <c:pt idx="0">
                  <c:v>476</c:v>
                </c:pt>
                <c:pt idx="1">
                  <c:v>360.9</c:v>
                </c:pt>
                <c:pt idx="2">
                  <c:v>170.6</c:v>
                </c:pt>
              </c:numCache>
            </c:numRef>
          </c:val>
          <c:extLst xmlns:c16r2="http://schemas.microsoft.com/office/drawing/2015/06/chart">
            <c:ext xmlns:c16="http://schemas.microsoft.com/office/drawing/2014/chart" uri="{C3380CC4-5D6E-409C-BE32-E72D297353CC}">
              <c16:uniqueId val="{00000002-8858-4D1C-9DA1-7C201E38BF57}"/>
            </c:ext>
          </c:extLst>
        </c:ser>
        <c:ser>
          <c:idx val="3"/>
          <c:order val="3"/>
          <c:tx>
            <c:strRef>
              <c:f>Аркуш6!$B$6</c:f>
              <c:strCache>
                <c:ptCount val="1"/>
                <c:pt idx="0">
                  <c:v>Культура</c:v>
                </c:pt>
              </c:strCache>
            </c:strRef>
          </c:tx>
          <c:spPr>
            <a:solidFill>
              <a:schemeClr val="accent4"/>
            </a:solidFill>
            <a:ln>
              <a:noFill/>
            </a:ln>
            <a:effectLst/>
          </c:spPr>
          <c:invertIfNegative val="0"/>
          <c:cat>
            <c:strRef>
              <c:f>Аркуш6!$C$2:$E$2</c:f>
              <c:strCache>
                <c:ptCount val="3"/>
                <c:pt idx="0">
                  <c:v>2018</c:v>
                </c:pt>
                <c:pt idx="1">
                  <c:v>2019</c:v>
                </c:pt>
                <c:pt idx="2">
                  <c:v>2020</c:v>
                </c:pt>
              </c:strCache>
            </c:strRef>
          </c:cat>
          <c:val>
            <c:numRef>
              <c:f>Аркуш6!$C$6:$E$6</c:f>
              <c:numCache>
                <c:formatCode>General</c:formatCode>
                <c:ptCount val="3"/>
                <c:pt idx="0">
                  <c:v>33.4</c:v>
                </c:pt>
                <c:pt idx="1">
                  <c:v>35.700000000000003</c:v>
                </c:pt>
                <c:pt idx="2">
                  <c:v>33.5</c:v>
                </c:pt>
              </c:numCache>
            </c:numRef>
          </c:val>
          <c:extLst xmlns:c16r2="http://schemas.microsoft.com/office/drawing/2015/06/chart">
            <c:ext xmlns:c16="http://schemas.microsoft.com/office/drawing/2014/chart" uri="{C3380CC4-5D6E-409C-BE32-E72D297353CC}">
              <c16:uniqueId val="{00000003-8858-4D1C-9DA1-7C201E38BF57}"/>
            </c:ext>
          </c:extLst>
        </c:ser>
        <c:ser>
          <c:idx val="4"/>
          <c:order val="4"/>
          <c:tx>
            <c:strRef>
              <c:f>Аркуш6!$B$7</c:f>
              <c:strCache>
                <c:ptCount val="1"/>
                <c:pt idx="0">
                  <c:v>Фізична культура і спорт</c:v>
                </c:pt>
              </c:strCache>
            </c:strRef>
          </c:tx>
          <c:spPr>
            <a:solidFill>
              <a:schemeClr val="accent5"/>
            </a:solidFill>
            <a:ln>
              <a:noFill/>
            </a:ln>
            <a:effectLst/>
          </c:spPr>
          <c:invertIfNegative val="0"/>
          <c:cat>
            <c:strRef>
              <c:f>Аркуш6!$C$2:$E$2</c:f>
              <c:strCache>
                <c:ptCount val="3"/>
                <c:pt idx="0">
                  <c:v>2018</c:v>
                </c:pt>
                <c:pt idx="1">
                  <c:v>2019</c:v>
                </c:pt>
                <c:pt idx="2">
                  <c:v>2020</c:v>
                </c:pt>
              </c:strCache>
            </c:strRef>
          </c:cat>
          <c:val>
            <c:numRef>
              <c:f>Аркуш6!$C$7:$E$7</c:f>
              <c:numCache>
                <c:formatCode>General</c:formatCode>
                <c:ptCount val="3"/>
                <c:pt idx="0">
                  <c:v>39.1</c:v>
                </c:pt>
                <c:pt idx="1">
                  <c:v>45.6</c:v>
                </c:pt>
                <c:pt idx="2">
                  <c:v>51.1</c:v>
                </c:pt>
              </c:numCache>
            </c:numRef>
          </c:val>
          <c:extLst xmlns:c16r2="http://schemas.microsoft.com/office/drawing/2015/06/chart">
            <c:ext xmlns:c16="http://schemas.microsoft.com/office/drawing/2014/chart" uri="{C3380CC4-5D6E-409C-BE32-E72D297353CC}">
              <c16:uniqueId val="{00000004-8858-4D1C-9DA1-7C201E38BF57}"/>
            </c:ext>
          </c:extLst>
        </c:ser>
        <c:ser>
          <c:idx val="5"/>
          <c:order val="5"/>
          <c:tx>
            <c:strRef>
              <c:f>Аркуш6!$B$8</c:f>
              <c:strCache>
                <c:ptCount val="1"/>
                <c:pt idx="0">
                  <c:v>Соціальний захист і соціальне забезпечення</c:v>
                </c:pt>
              </c:strCache>
            </c:strRef>
          </c:tx>
          <c:spPr>
            <a:solidFill>
              <a:schemeClr val="accent6"/>
            </a:solidFill>
            <a:ln>
              <a:noFill/>
            </a:ln>
            <a:effectLst/>
          </c:spPr>
          <c:invertIfNegative val="0"/>
          <c:cat>
            <c:strRef>
              <c:f>Аркуш6!$C$2:$E$2</c:f>
              <c:strCache>
                <c:ptCount val="3"/>
                <c:pt idx="0">
                  <c:v>2018</c:v>
                </c:pt>
                <c:pt idx="1">
                  <c:v>2019</c:v>
                </c:pt>
                <c:pt idx="2">
                  <c:v>2020</c:v>
                </c:pt>
              </c:strCache>
            </c:strRef>
          </c:cat>
          <c:val>
            <c:numRef>
              <c:f>Аркуш6!$C$8:$E$8</c:f>
              <c:numCache>
                <c:formatCode>General</c:formatCode>
                <c:ptCount val="3"/>
                <c:pt idx="0">
                  <c:v>537.5</c:v>
                </c:pt>
                <c:pt idx="1">
                  <c:v>565.1</c:v>
                </c:pt>
                <c:pt idx="2">
                  <c:v>45.8</c:v>
                </c:pt>
              </c:numCache>
            </c:numRef>
          </c:val>
          <c:extLst xmlns:c16r2="http://schemas.microsoft.com/office/drawing/2015/06/chart">
            <c:ext xmlns:c16="http://schemas.microsoft.com/office/drawing/2014/chart" uri="{C3380CC4-5D6E-409C-BE32-E72D297353CC}">
              <c16:uniqueId val="{00000005-8858-4D1C-9DA1-7C201E38BF57}"/>
            </c:ext>
          </c:extLst>
        </c:ser>
        <c:ser>
          <c:idx val="6"/>
          <c:order val="6"/>
          <c:tx>
            <c:strRef>
              <c:f>Аркуш6!$B$9</c:f>
              <c:strCache>
                <c:ptCount val="1"/>
                <c:pt idx="0">
                  <c:v>Житлово-комунальне господарство</c:v>
                </c:pt>
              </c:strCache>
            </c:strRef>
          </c:tx>
          <c:spPr>
            <a:solidFill>
              <a:schemeClr val="accent1">
                <a:lumMod val="60000"/>
              </a:schemeClr>
            </a:solidFill>
            <a:ln>
              <a:noFill/>
            </a:ln>
            <a:effectLst/>
          </c:spPr>
          <c:invertIfNegative val="0"/>
          <c:cat>
            <c:strRef>
              <c:f>Аркуш6!$C$2:$E$2</c:f>
              <c:strCache>
                <c:ptCount val="3"/>
                <c:pt idx="0">
                  <c:v>2018</c:v>
                </c:pt>
                <c:pt idx="1">
                  <c:v>2019</c:v>
                </c:pt>
                <c:pt idx="2">
                  <c:v>2020</c:v>
                </c:pt>
              </c:strCache>
            </c:strRef>
          </c:cat>
          <c:val>
            <c:numRef>
              <c:f>Аркуш6!$C$9:$E$9</c:f>
              <c:numCache>
                <c:formatCode>General</c:formatCode>
                <c:ptCount val="3"/>
                <c:pt idx="0">
                  <c:v>169.7</c:v>
                </c:pt>
                <c:pt idx="1">
                  <c:v>205.3</c:v>
                </c:pt>
                <c:pt idx="2">
                  <c:v>165.9</c:v>
                </c:pt>
              </c:numCache>
            </c:numRef>
          </c:val>
          <c:extLst xmlns:c16r2="http://schemas.microsoft.com/office/drawing/2015/06/chart">
            <c:ext xmlns:c16="http://schemas.microsoft.com/office/drawing/2014/chart" uri="{C3380CC4-5D6E-409C-BE32-E72D297353CC}">
              <c16:uniqueId val="{00000006-8858-4D1C-9DA1-7C201E38BF57}"/>
            </c:ext>
          </c:extLst>
        </c:ser>
        <c:ser>
          <c:idx val="7"/>
          <c:order val="7"/>
          <c:tx>
            <c:strRef>
              <c:f>Аркуш6!$B$10</c:f>
              <c:strCache>
                <c:ptCount val="1"/>
                <c:pt idx="0">
                  <c:v>Будівництво та регіональний розвиток</c:v>
                </c:pt>
              </c:strCache>
            </c:strRef>
          </c:tx>
          <c:spPr>
            <a:solidFill>
              <a:schemeClr val="accent2">
                <a:lumMod val="60000"/>
              </a:schemeClr>
            </a:solidFill>
            <a:ln>
              <a:noFill/>
            </a:ln>
            <a:effectLst/>
          </c:spPr>
          <c:invertIfNegative val="0"/>
          <c:cat>
            <c:strRef>
              <c:f>Аркуш6!$C$2:$E$2</c:f>
              <c:strCache>
                <c:ptCount val="3"/>
                <c:pt idx="0">
                  <c:v>2018</c:v>
                </c:pt>
                <c:pt idx="1">
                  <c:v>2019</c:v>
                </c:pt>
                <c:pt idx="2">
                  <c:v>2020</c:v>
                </c:pt>
              </c:strCache>
            </c:strRef>
          </c:cat>
          <c:val>
            <c:numRef>
              <c:f>Аркуш6!$C$10:$E$10</c:f>
              <c:numCache>
                <c:formatCode>General</c:formatCode>
                <c:ptCount val="3"/>
                <c:pt idx="0">
                  <c:v>29.2</c:v>
                </c:pt>
                <c:pt idx="1">
                  <c:v>42.9</c:v>
                </c:pt>
                <c:pt idx="2">
                  <c:v>27.3</c:v>
                </c:pt>
              </c:numCache>
            </c:numRef>
          </c:val>
          <c:extLst xmlns:c16r2="http://schemas.microsoft.com/office/drawing/2015/06/chart">
            <c:ext xmlns:c16="http://schemas.microsoft.com/office/drawing/2014/chart" uri="{C3380CC4-5D6E-409C-BE32-E72D297353CC}">
              <c16:uniqueId val="{00000007-8858-4D1C-9DA1-7C201E38BF57}"/>
            </c:ext>
          </c:extLst>
        </c:ser>
        <c:ser>
          <c:idx val="8"/>
          <c:order val="8"/>
          <c:tx>
            <c:strRef>
              <c:f>Аркуш6!$B$11</c:f>
              <c:strCache>
                <c:ptCount val="1"/>
                <c:pt idx="0">
                  <c:v>Транспортна галузь, дорожнє господарство</c:v>
                </c:pt>
              </c:strCache>
            </c:strRef>
          </c:tx>
          <c:spPr>
            <a:solidFill>
              <a:schemeClr val="accent3">
                <a:lumMod val="60000"/>
              </a:schemeClr>
            </a:solidFill>
            <a:ln>
              <a:noFill/>
            </a:ln>
            <a:effectLst/>
          </c:spPr>
          <c:invertIfNegative val="0"/>
          <c:cat>
            <c:strRef>
              <c:f>Аркуш6!$C$2:$E$2</c:f>
              <c:strCache>
                <c:ptCount val="3"/>
                <c:pt idx="0">
                  <c:v>2018</c:v>
                </c:pt>
                <c:pt idx="1">
                  <c:v>2019</c:v>
                </c:pt>
                <c:pt idx="2">
                  <c:v>2020</c:v>
                </c:pt>
              </c:strCache>
            </c:strRef>
          </c:cat>
          <c:val>
            <c:numRef>
              <c:f>Аркуш6!$C$11:$E$11</c:f>
              <c:numCache>
                <c:formatCode>General</c:formatCode>
                <c:ptCount val="3"/>
                <c:pt idx="0">
                  <c:v>76.7</c:v>
                </c:pt>
                <c:pt idx="1">
                  <c:v>101.7</c:v>
                </c:pt>
                <c:pt idx="2">
                  <c:v>138.9</c:v>
                </c:pt>
              </c:numCache>
            </c:numRef>
          </c:val>
          <c:extLst xmlns:c16r2="http://schemas.microsoft.com/office/drawing/2015/06/chart">
            <c:ext xmlns:c16="http://schemas.microsoft.com/office/drawing/2014/chart" uri="{C3380CC4-5D6E-409C-BE32-E72D297353CC}">
              <c16:uniqueId val="{00000008-8858-4D1C-9DA1-7C201E38BF57}"/>
            </c:ext>
          </c:extLst>
        </c:ser>
        <c:dLbls>
          <c:showLegendKey val="0"/>
          <c:showVal val="0"/>
          <c:showCatName val="0"/>
          <c:showSerName val="0"/>
          <c:showPercent val="0"/>
          <c:showBubbleSize val="0"/>
        </c:dLbls>
        <c:gapWidth val="150"/>
        <c:overlap val="100"/>
        <c:axId val="1251090656"/>
        <c:axId val="1251091200"/>
      </c:barChart>
      <c:catAx>
        <c:axId val="1251090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crossAx val="1251091200"/>
        <c:crosses val="autoZero"/>
        <c:auto val="1"/>
        <c:lblAlgn val="ctr"/>
        <c:lblOffset val="100"/>
        <c:noMultiLvlLbl val="0"/>
      </c:catAx>
      <c:valAx>
        <c:axId val="125109120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crossAx val="12510906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uk-UA"/>
        </a:p>
      </c:txPr>
    </c:legend>
    <c:plotVisOnly val="1"/>
    <c:dispBlanksAs val="gap"/>
    <c:showDLblsOverMax val="0"/>
  </c:chart>
  <c:spPr>
    <a:noFill/>
    <a:ln>
      <a:noFill/>
    </a:ln>
    <a:effectLst/>
  </c:spPr>
  <c:txPr>
    <a:bodyPr/>
    <a:lstStyle/>
    <a:p>
      <a:pPr>
        <a:defRPr sz="1800"/>
      </a:pPr>
      <a:endParaRPr lang="uk-UA"/>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'8'!$A$2</c:f>
              <c:strCache>
                <c:ptCount val="1"/>
                <c:pt idx="0">
                  <c:v>Громада</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'8'!$B$1:$E$1</c:f>
              <c:numCache>
                <c:formatCode>General</c:formatCode>
                <c:ptCount val="4"/>
                <c:pt idx="0">
                  <c:v>2017</c:v>
                </c:pt>
                <c:pt idx="1">
                  <c:v>2018</c:v>
                </c:pt>
                <c:pt idx="2">
                  <c:v>2019</c:v>
                </c:pt>
                <c:pt idx="3">
                  <c:v>2020</c:v>
                </c:pt>
              </c:numCache>
            </c:numRef>
          </c:cat>
          <c:val>
            <c:numRef>
              <c:f>'8'!$B$2:$E$2</c:f>
              <c:numCache>
                <c:formatCode>General</c:formatCode>
                <c:ptCount val="4"/>
                <c:pt idx="0">
                  <c:v>7203.2</c:v>
                </c:pt>
                <c:pt idx="1">
                  <c:v>8326.2000000000007</c:v>
                </c:pt>
                <c:pt idx="2">
                  <c:v>9435.4</c:v>
                </c:pt>
                <c:pt idx="3">
                  <c:v>9968.5</c:v>
                </c:pt>
              </c:numCache>
            </c:numRef>
          </c:val>
          <c:extLst xmlns:c16r2="http://schemas.microsoft.com/office/drawing/2015/06/chart">
            <c:ext xmlns:c16="http://schemas.microsoft.com/office/drawing/2014/chart" uri="{C3380CC4-5D6E-409C-BE32-E72D297353CC}">
              <c16:uniqueId val="{00000000-6F77-481C-88FE-57BB0AAD1A5E}"/>
            </c:ext>
          </c:extLst>
        </c:ser>
        <c:ser>
          <c:idx val="1"/>
          <c:order val="1"/>
          <c:tx>
            <c:strRef>
              <c:f>'8'!$A$3</c:f>
              <c:strCache>
                <c:ptCount val="1"/>
                <c:pt idx="0">
                  <c:v>Район</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'8'!$B$1:$E$1</c:f>
              <c:numCache>
                <c:formatCode>General</c:formatCode>
                <c:ptCount val="4"/>
                <c:pt idx="0">
                  <c:v>2017</c:v>
                </c:pt>
                <c:pt idx="1">
                  <c:v>2018</c:v>
                </c:pt>
                <c:pt idx="2">
                  <c:v>2019</c:v>
                </c:pt>
                <c:pt idx="3">
                  <c:v>2020</c:v>
                </c:pt>
              </c:numCache>
            </c:numRef>
          </c:cat>
          <c:val>
            <c:numRef>
              <c:f>'8'!$B$3:$E$3</c:f>
              <c:numCache>
                <c:formatCode>General</c:formatCode>
                <c:ptCount val="4"/>
                <c:pt idx="0" formatCode="0.0">
                  <c:v>6072</c:v>
                </c:pt>
                <c:pt idx="1">
                  <c:v>7530.8</c:v>
                </c:pt>
                <c:pt idx="2">
                  <c:v>8773.2000000000007</c:v>
                </c:pt>
                <c:pt idx="3">
                  <c:v>9296.2000000000007</c:v>
                </c:pt>
              </c:numCache>
            </c:numRef>
          </c:val>
          <c:extLst xmlns:c16r2="http://schemas.microsoft.com/office/drawing/2015/06/chart">
            <c:ext xmlns:c16="http://schemas.microsoft.com/office/drawing/2014/chart" uri="{C3380CC4-5D6E-409C-BE32-E72D297353CC}">
              <c16:uniqueId val="{00000001-6F77-481C-88FE-57BB0AAD1A5E}"/>
            </c:ext>
          </c:extLst>
        </c:ser>
        <c:ser>
          <c:idx val="2"/>
          <c:order val="2"/>
          <c:tx>
            <c:strRef>
              <c:f>'8'!$A$4</c:f>
              <c:strCache>
                <c:ptCount val="1"/>
                <c:pt idx="0">
                  <c:v>Область</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'8'!$B$1:$E$1</c:f>
              <c:numCache>
                <c:formatCode>General</c:formatCode>
                <c:ptCount val="4"/>
                <c:pt idx="0">
                  <c:v>2017</c:v>
                </c:pt>
                <c:pt idx="1">
                  <c:v>2018</c:v>
                </c:pt>
                <c:pt idx="2">
                  <c:v>2019</c:v>
                </c:pt>
                <c:pt idx="3">
                  <c:v>2020</c:v>
                </c:pt>
              </c:numCache>
            </c:numRef>
          </c:cat>
          <c:val>
            <c:numRef>
              <c:f>'8'!$B$4:$E$4</c:f>
              <c:numCache>
                <c:formatCode>General</c:formatCode>
                <c:ptCount val="4"/>
                <c:pt idx="0">
                  <c:v>6464.3</c:v>
                </c:pt>
                <c:pt idx="1">
                  <c:v>7663.3</c:v>
                </c:pt>
                <c:pt idx="2">
                  <c:v>8785.2000000000007</c:v>
                </c:pt>
                <c:pt idx="3">
                  <c:v>9358.7999999999993</c:v>
                </c:pt>
              </c:numCache>
            </c:numRef>
          </c:val>
          <c:extLst xmlns:c16r2="http://schemas.microsoft.com/office/drawing/2015/06/chart">
            <c:ext xmlns:c16="http://schemas.microsoft.com/office/drawing/2014/chart" uri="{C3380CC4-5D6E-409C-BE32-E72D297353CC}">
              <c16:uniqueId val="{00000002-6F77-481C-88FE-57BB0AAD1A5E}"/>
            </c:ext>
          </c:extLst>
        </c:ser>
        <c:dLbls>
          <c:dLblPos val="outEnd"/>
          <c:showLegendKey val="0"/>
          <c:showVal val="1"/>
          <c:showCatName val="0"/>
          <c:showSerName val="0"/>
          <c:showPercent val="0"/>
          <c:showBubbleSize val="0"/>
        </c:dLbls>
        <c:gapWidth val="60"/>
        <c:overlap val="-27"/>
        <c:axId val="1251091744"/>
        <c:axId val="1251092288"/>
      </c:barChart>
      <c:catAx>
        <c:axId val="125109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crossAx val="1251092288"/>
        <c:crosses val="autoZero"/>
        <c:auto val="1"/>
        <c:lblAlgn val="ctr"/>
        <c:lblOffset val="100"/>
        <c:noMultiLvlLbl val="0"/>
      </c:catAx>
      <c:valAx>
        <c:axId val="1251092288"/>
        <c:scaling>
          <c:orientation val="minMax"/>
        </c:scaling>
        <c:delete val="1"/>
        <c:axPos val="l"/>
        <c:numFmt formatCode="General" sourceLinked="1"/>
        <c:majorTickMark val="none"/>
        <c:minorTickMark val="none"/>
        <c:tickLblPos val="nextTo"/>
        <c:crossAx val="1251091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legend>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mn-lt"/>
          <a:cs typeface="Times New Roman" panose="02020603050405020304" pitchFamily="18" charset="0"/>
        </a:defRPr>
      </a:pPr>
      <a:endParaRPr lang="uk-UA"/>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85024154589372E-2"/>
          <c:y val="2.4924368280110649E-2"/>
          <c:w val="0.97342995169082125"/>
          <c:h val="0.87313084410200148"/>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'6'!$B$1:$H$1</c:f>
              <c:numCache>
                <c:formatCode>General</c:formatCode>
                <c:ptCount val="7"/>
                <c:pt idx="0">
                  <c:v>2014</c:v>
                </c:pt>
                <c:pt idx="1">
                  <c:v>2015</c:v>
                </c:pt>
                <c:pt idx="2">
                  <c:v>2016</c:v>
                </c:pt>
                <c:pt idx="3">
                  <c:v>2017</c:v>
                </c:pt>
                <c:pt idx="4">
                  <c:v>2018</c:v>
                </c:pt>
                <c:pt idx="5">
                  <c:v>2019</c:v>
                </c:pt>
                <c:pt idx="6">
                  <c:v>2020</c:v>
                </c:pt>
              </c:numCache>
            </c:numRef>
          </c:cat>
          <c:val>
            <c:numRef>
              <c:f>'6'!$B$4:$H$4</c:f>
              <c:numCache>
                <c:formatCode>General</c:formatCode>
                <c:ptCount val="7"/>
                <c:pt idx="0">
                  <c:v>450.2</c:v>
                </c:pt>
                <c:pt idx="1">
                  <c:v>445.8</c:v>
                </c:pt>
                <c:pt idx="2">
                  <c:v>441</c:v>
                </c:pt>
                <c:pt idx="3">
                  <c:v>442.2</c:v>
                </c:pt>
                <c:pt idx="4">
                  <c:v>448.2</c:v>
                </c:pt>
                <c:pt idx="5">
                  <c:v>455.3</c:v>
                </c:pt>
                <c:pt idx="6">
                  <c:v>434.5</c:v>
                </c:pt>
              </c:numCache>
            </c:numRef>
          </c:val>
          <c:extLst xmlns:c16r2="http://schemas.microsoft.com/office/drawing/2015/06/chart">
            <c:ext xmlns:c16="http://schemas.microsoft.com/office/drawing/2014/chart" uri="{C3380CC4-5D6E-409C-BE32-E72D297353CC}">
              <c16:uniqueId val="{00000000-3735-481D-9C84-062A2A2523B2}"/>
            </c:ext>
          </c:extLst>
        </c:ser>
        <c:dLbls>
          <c:dLblPos val="outEnd"/>
          <c:showLegendKey val="0"/>
          <c:showVal val="1"/>
          <c:showCatName val="0"/>
          <c:showSerName val="0"/>
          <c:showPercent val="0"/>
          <c:showBubbleSize val="0"/>
        </c:dLbls>
        <c:gapWidth val="219"/>
        <c:overlap val="-27"/>
        <c:axId val="1353667088"/>
        <c:axId val="1353667632"/>
      </c:barChart>
      <c:catAx>
        <c:axId val="135366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crossAx val="1353667632"/>
        <c:crosses val="autoZero"/>
        <c:auto val="1"/>
        <c:lblAlgn val="ctr"/>
        <c:lblOffset val="100"/>
        <c:noMultiLvlLbl val="0"/>
      </c:catAx>
      <c:valAx>
        <c:axId val="1353667632"/>
        <c:scaling>
          <c:orientation val="minMax"/>
        </c:scaling>
        <c:delete val="1"/>
        <c:axPos val="l"/>
        <c:numFmt formatCode="General" sourceLinked="1"/>
        <c:majorTickMark val="none"/>
        <c:minorTickMark val="none"/>
        <c:tickLblPos val="nextTo"/>
        <c:crossAx val="1353667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mn-lt"/>
          <a:cs typeface="Times New Roman" panose="02020603050405020304" pitchFamily="18" charset="0"/>
        </a:defRPr>
      </a:pPr>
      <a:endParaRPr lang="uk-UA"/>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913745007566662E-2"/>
          <c:y val="7.7716207782025953E-2"/>
          <c:w val="0.92930566417027582"/>
          <c:h val="0.60837743340730777"/>
        </c:manualLayout>
      </c:layout>
      <c:barChart>
        <c:barDir val="col"/>
        <c:grouping val="clustered"/>
        <c:varyColors val="0"/>
        <c:ser>
          <c:idx val="0"/>
          <c:order val="0"/>
          <c:tx>
            <c:strRef>
              <c:f>Аркуш1!$O$119</c:f>
              <c:strCache>
                <c:ptCount val="1"/>
                <c:pt idx="0">
                  <c:v>%</c:v>
                </c:pt>
              </c:strCache>
            </c:strRef>
          </c:tx>
          <c:spPr>
            <a:solidFill>
              <a:schemeClr val="accent1"/>
            </a:solidFill>
            <a:ln>
              <a:noFill/>
            </a:ln>
            <a:effectLst/>
          </c:spPr>
          <c:invertIfNegative val="0"/>
          <c:dPt>
            <c:idx val="3"/>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1-DD7B-4362-9240-C996761EA31A}"/>
              </c:ext>
            </c:extLst>
          </c:dPt>
          <c:dLbls>
            <c:spPr>
              <a:noFill/>
              <a:ln>
                <a:noFill/>
              </a:ln>
              <a:effectLst/>
            </c:spPr>
            <c:txPr>
              <a:bodyPr rot="-5400000" spcFirstLastPara="1" vertOverflow="ellipsis"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Аркуш1!$N$120:$N$144</c:f>
              <c:strCache>
                <c:ptCount val="25"/>
                <c:pt idx="0">
                  <c:v>Чернівецька</c:v>
                </c:pt>
                <c:pt idx="1">
                  <c:v>Рівненська</c:v>
                </c:pt>
                <c:pt idx="2">
                  <c:v>Івано-Франківська</c:v>
                </c:pt>
                <c:pt idx="3">
                  <c:v>Херсонська</c:v>
                </c:pt>
                <c:pt idx="4">
                  <c:v>Миколаївська</c:v>
                </c:pt>
                <c:pt idx="5">
                  <c:v>Тернопільська</c:v>
                </c:pt>
                <c:pt idx="6">
                  <c:v>Волинська</c:v>
                </c:pt>
                <c:pt idx="7">
                  <c:v>Вінницька</c:v>
                </c:pt>
                <c:pt idx="8">
                  <c:v>Луганська</c:v>
                </c:pt>
                <c:pt idx="9">
                  <c:v>Одеська</c:v>
                </c:pt>
                <c:pt idx="10">
                  <c:v>Запорізька</c:v>
                </c:pt>
                <c:pt idx="11">
                  <c:v>Сумська</c:v>
                </c:pt>
                <c:pt idx="12">
                  <c:v>Житомирська</c:v>
                </c:pt>
                <c:pt idx="13">
                  <c:v>Хмельницька</c:v>
                </c:pt>
                <c:pt idx="14">
                  <c:v>Черкаська</c:v>
                </c:pt>
                <c:pt idx="15">
                  <c:v>Кіровоградська</c:v>
                </c:pt>
                <c:pt idx="16">
                  <c:v>Чернігівська</c:v>
                </c:pt>
                <c:pt idx="17">
                  <c:v>Закарпатська</c:v>
                </c:pt>
                <c:pt idx="18">
                  <c:v>Дніпропетровська</c:v>
                </c:pt>
                <c:pt idx="19">
                  <c:v>м. Київ</c:v>
                </c:pt>
                <c:pt idx="20">
                  <c:v>Донецька</c:v>
                </c:pt>
                <c:pt idx="21">
                  <c:v>Полтавська</c:v>
                </c:pt>
                <c:pt idx="22">
                  <c:v>Львівська</c:v>
                </c:pt>
                <c:pt idx="23">
                  <c:v>Харківська</c:v>
                </c:pt>
                <c:pt idx="24">
                  <c:v>Київська</c:v>
                </c:pt>
              </c:strCache>
            </c:strRef>
          </c:cat>
          <c:val>
            <c:numRef>
              <c:f>Аркуш1!$O$120:$O$144</c:f>
              <c:numCache>
                <c:formatCode>0%</c:formatCode>
                <c:ptCount val="25"/>
                <c:pt idx="0">
                  <c:v>0.47702523240371847</c:v>
                </c:pt>
                <c:pt idx="1">
                  <c:v>0.44847574066122797</c:v>
                </c:pt>
                <c:pt idx="2">
                  <c:v>0.37172011661807586</c:v>
                </c:pt>
                <c:pt idx="3">
                  <c:v>0.36915995397008056</c:v>
                </c:pt>
                <c:pt idx="4">
                  <c:v>0.34479883260371069</c:v>
                </c:pt>
                <c:pt idx="5">
                  <c:v>0.31450803212851408</c:v>
                </c:pt>
                <c:pt idx="6">
                  <c:v>0.298269706124691</c:v>
                </c:pt>
                <c:pt idx="7">
                  <c:v>0.29122696487635852</c:v>
                </c:pt>
                <c:pt idx="8">
                  <c:v>0.26192964123998608</c:v>
                </c:pt>
                <c:pt idx="9">
                  <c:v>0.2566585956416465</c:v>
                </c:pt>
                <c:pt idx="10">
                  <c:v>0.23172628304821152</c:v>
                </c:pt>
                <c:pt idx="11">
                  <c:v>0.22048271363339858</c:v>
                </c:pt>
                <c:pt idx="12">
                  <c:v>0.21275291232372776</c:v>
                </c:pt>
                <c:pt idx="13">
                  <c:v>0.2095049504950495</c:v>
                </c:pt>
                <c:pt idx="14">
                  <c:v>0.17284440039643212</c:v>
                </c:pt>
                <c:pt idx="15">
                  <c:v>0.17044198895027626</c:v>
                </c:pt>
                <c:pt idx="16">
                  <c:v>0.16046681254558715</c:v>
                </c:pt>
                <c:pt idx="17">
                  <c:v>0.15952912522833365</c:v>
                </c:pt>
                <c:pt idx="18">
                  <c:v>0.15316566749524785</c:v>
                </c:pt>
                <c:pt idx="19">
                  <c:v>0.12822789493155753</c:v>
                </c:pt>
                <c:pt idx="20">
                  <c:v>0.12316099201345103</c:v>
                </c:pt>
                <c:pt idx="21">
                  <c:v>0.10261391734369481</c:v>
                </c:pt>
                <c:pt idx="22">
                  <c:v>0.10183848301087688</c:v>
                </c:pt>
                <c:pt idx="23">
                  <c:v>9.6317749275961942E-2</c:v>
                </c:pt>
                <c:pt idx="24">
                  <c:v>6.8016408627762329E-2</c:v>
                </c:pt>
              </c:numCache>
            </c:numRef>
          </c:val>
          <c:extLst xmlns:c16r2="http://schemas.microsoft.com/office/drawing/2015/06/chart">
            <c:ext xmlns:c16="http://schemas.microsoft.com/office/drawing/2014/chart" uri="{C3380CC4-5D6E-409C-BE32-E72D297353CC}">
              <c16:uniqueId val="{00000002-DD7B-4362-9240-C996761EA31A}"/>
            </c:ext>
          </c:extLst>
        </c:ser>
        <c:dLbls>
          <c:showLegendKey val="0"/>
          <c:showVal val="0"/>
          <c:showCatName val="0"/>
          <c:showSerName val="0"/>
          <c:showPercent val="0"/>
          <c:showBubbleSize val="0"/>
        </c:dLbls>
        <c:gapWidth val="60"/>
        <c:overlap val="-27"/>
        <c:axId val="1251092832"/>
        <c:axId val="1251095008"/>
      </c:barChart>
      <c:lineChart>
        <c:grouping val="standard"/>
        <c:varyColors val="0"/>
        <c:ser>
          <c:idx val="1"/>
          <c:order val="1"/>
          <c:tx>
            <c:strRef>
              <c:f>Аркуш1!$P$119</c:f>
              <c:strCache>
                <c:ptCount val="1"/>
                <c:pt idx="0">
                  <c:v>Україна (середнє)</c:v>
                </c:pt>
              </c:strCache>
            </c:strRef>
          </c:tx>
          <c:spPr>
            <a:ln w="28575" cap="rnd">
              <a:solidFill>
                <a:schemeClr val="accent2"/>
              </a:solidFill>
              <a:round/>
            </a:ln>
            <a:effectLst/>
          </c:spPr>
          <c:marker>
            <c:symbol val="none"/>
          </c:marker>
          <c:cat>
            <c:strRef>
              <c:f>Аркуш1!$N$120:$N$144</c:f>
              <c:strCache>
                <c:ptCount val="25"/>
                <c:pt idx="0">
                  <c:v>Чернівецька</c:v>
                </c:pt>
                <c:pt idx="1">
                  <c:v>Рівненська</c:v>
                </c:pt>
                <c:pt idx="2">
                  <c:v>Івано-Франківська</c:v>
                </c:pt>
                <c:pt idx="3">
                  <c:v>Херсонська</c:v>
                </c:pt>
                <c:pt idx="4">
                  <c:v>Миколаївська</c:v>
                </c:pt>
                <c:pt idx="5">
                  <c:v>Тернопільська</c:v>
                </c:pt>
                <c:pt idx="6">
                  <c:v>Волинська</c:v>
                </c:pt>
                <c:pt idx="7">
                  <c:v>Вінницька</c:v>
                </c:pt>
                <c:pt idx="8">
                  <c:v>Луганська</c:v>
                </c:pt>
                <c:pt idx="9">
                  <c:v>Одеська</c:v>
                </c:pt>
                <c:pt idx="10">
                  <c:v>Запорізька</c:v>
                </c:pt>
                <c:pt idx="11">
                  <c:v>Сумська</c:v>
                </c:pt>
                <c:pt idx="12">
                  <c:v>Житомирська</c:v>
                </c:pt>
                <c:pt idx="13">
                  <c:v>Хмельницька</c:v>
                </c:pt>
                <c:pt idx="14">
                  <c:v>Черкаська</c:v>
                </c:pt>
                <c:pt idx="15">
                  <c:v>Кіровоградська</c:v>
                </c:pt>
                <c:pt idx="16">
                  <c:v>Чернігівська</c:v>
                </c:pt>
                <c:pt idx="17">
                  <c:v>Закарпатська</c:v>
                </c:pt>
                <c:pt idx="18">
                  <c:v>Дніпропетровська</c:v>
                </c:pt>
                <c:pt idx="19">
                  <c:v>м. Київ</c:v>
                </c:pt>
                <c:pt idx="20">
                  <c:v>Донецька</c:v>
                </c:pt>
                <c:pt idx="21">
                  <c:v>Полтавська</c:v>
                </c:pt>
                <c:pt idx="22">
                  <c:v>Львівська</c:v>
                </c:pt>
                <c:pt idx="23">
                  <c:v>Харківська</c:v>
                </c:pt>
                <c:pt idx="24">
                  <c:v>Київська</c:v>
                </c:pt>
              </c:strCache>
            </c:strRef>
          </c:cat>
          <c:val>
            <c:numRef>
              <c:f>Аркуш1!$P$120:$P$144</c:f>
              <c:numCache>
                <c:formatCode>0%</c:formatCode>
                <c:ptCount val="25"/>
                <c:pt idx="0">
                  <c:v>0.2034394576288226</c:v>
                </c:pt>
                <c:pt idx="1">
                  <c:v>0.2034394576288226</c:v>
                </c:pt>
                <c:pt idx="2">
                  <c:v>0.2034394576288226</c:v>
                </c:pt>
                <c:pt idx="3">
                  <c:v>0.2034394576288226</c:v>
                </c:pt>
                <c:pt idx="4">
                  <c:v>0.2034394576288226</c:v>
                </c:pt>
                <c:pt idx="5">
                  <c:v>0.2034394576288226</c:v>
                </c:pt>
                <c:pt idx="6">
                  <c:v>0.2034394576288226</c:v>
                </c:pt>
                <c:pt idx="7">
                  <c:v>0.2034394576288226</c:v>
                </c:pt>
                <c:pt idx="8">
                  <c:v>0.2034394576288226</c:v>
                </c:pt>
                <c:pt idx="9">
                  <c:v>0.2034394576288226</c:v>
                </c:pt>
                <c:pt idx="10">
                  <c:v>0.2034394576288226</c:v>
                </c:pt>
                <c:pt idx="11">
                  <c:v>0.2034394576288226</c:v>
                </c:pt>
                <c:pt idx="12">
                  <c:v>0.2034394576288226</c:v>
                </c:pt>
                <c:pt idx="13">
                  <c:v>0.2034394576288226</c:v>
                </c:pt>
                <c:pt idx="14">
                  <c:v>0.2034394576288226</c:v>
                </c:pt>
                <c:pt idx="15">
                  <c:v>0.2034394576288226</c:v>
                </c:pt>
                <c:pt idx="16">
                  <c:v>0.2034394576288226</c:v>
                </c:pt>
                <c:pt idx="17">
                  <c:v>0.2034394576288226</c:v>
                </c:pt>
                <c:pt idx="18">
                  <c:v>0.2034394576288226</c:v>
                </c:pt>
                <c:pt idx="19">
                  <c:v>0.2034394576288226</c:v>
                </c:pt>
                <c:pt idx="20">
                  <c:v>0.2034394576288226</c:v>
                </c:pt>
                <c:pt idx="21">
                  <c:v>0.2034394576288226</c:v>
                </c:pt>
                <c:pt idx="22">
                  <c:v>0.2034394576288226</c:v>
                </c:pt>
                <c:pt idx="23">
                  <c:v>0.2034394576288226</c:v>
                </c:pt>
                <c:pt idx="24">
                  <c:v>0.2034394576288226</c:v>
                </c:pt>
              </c:numCache>
            </c:numRef>
          </c:val>
          <c:smooth val="0"/>
          <c:extLst xmlns:c16r2="http://schemas.microsoft.com/office/drawing/2015/06/chart">
            <c:ext xmlns:c16="http://schemas.microsoft.com/office/drawing/2014/chart" uri="{C3380CC4-5D6E-409C-BE32-E72D297353CC}">
              <c16:uniqueId val="{00000003-DD7B-4362-9240-C996761EA31A}"/>
            </c:ext>
          </c:extLst>
        </c:ser>
        <c:dLbls>
          <c:showLegendKey val="0"/>
          <c:showVal val="0"/>
          <c:showCatName val="0"/>
          <c:showSerName val="0"/>
          <c:showPercent val="0"/>
          <c:showBubbleSize val="0"/>
        </c:dLbls>
        <c:marker val="1"/>
        <c:smooth val="0"/>
        <c:axId val="1251092832"/>
        <c:axId val="1251095008"/>
      </c:lineChart>
      <c:catAx>
        <c:axId val="125109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uk-UA"/>
          </a:p>
        </c:txPr>
        <c:crossAx val="1251095008"/>
        <c:crosses val="autoZero"/>
        <c:auto val="1"/>
        <c:lblAlgn val="ctr"/>
        <c:lblOffset val="100"/>
        <c:noMultiLvlLbl val="0"/>
      </c:catAx>
      <c:valAx>
        <c:axId val="1251095008"/>
        <c:scaling>
          <c:orientation val="minMax"/>
        </c:scaling>
        <c:delete val="1"/>
        <c:axPos val="l"/>
        <c:numFmt formatCode="0%" sourceLinked="1"/>
        <c:majorTickMark val="none"/>
        <c:minorTickMark val="none"/>
        <c:tickLblPos val="nextTo"/>
        <c:crossAx val="12510928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uk-U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Аркуш1!$B$150</c:f>
              <c:strCache>
                <c:ptCount val="1"/>
                <c:pt idx="0">
                  <c:v>Місто Херсон</c:v>
                </c:pt>
              </c:strCache>
            </c:strRef>
          </c:tx>
          <c:spPr>
            <a:solidFill>
              <a:schemeClr val="accent1"/>
            </a:solidFill>
            <a:ln>
              <a:noFill/>
            </a:ln>
            <a:effectLst/>
          </c:spPr>
          <c:invertIfNegative val="0"/>
          <c:cat>
            <c:strRef>
              <c:f>Аркуш1!$C$149:$O$149</c:f>
              <c:strCach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strCache>
            </c:strRef>
          </c:cat>
          <c:val>
            <c:numRef>
              <c:f>Аркуш1!$C$150:$O$150</c:f>
              <c:numCache>
                <c:formatCode>0.0</c:formatCode>
                <c:ptCount val="13"/>
                <c:pt idx="0">
                  <c:v>306.56700000000001</c:v>
                </c:pt>
                <c:pt idx="1">
                  <c:v>304.613</c:v>
                </c:pt>
                <c:pt idx="2">
                  <c:v>302.52800000000002</c:v>
                </c:pt>
                <c:pt idx="3">
                  <c:v>300.666</c:v>
                </c:pt>
                <c:pt idx="4">
                  <c:v>299.05200000000002</c:v>
                </c:pt>
                <c:pt idx="5">
                  <c:v>297.59300000000002</c:v>
                </c:pt>
                <c:pt idx="6">
                  <c:v>296.44799999999998</c:v>
                </c:pt>
                <c:pt idx="7">
                  <c:v>294.89999999999998</c:v>
                </c:pt>
                <c:pt idx="8">
                  <c:v>293.3</c:v>
                </c:pt>
                <c:pt idx="9">
                  <c:v>291.39999999999998</c:v>
                </c:pt>
                <c:pt idx="10">
                  <c:v>289.10000000000002</c:v>
                </c:pt>
                <c:pt idx="11">
                  <c:v>286.89999999999998</c:v>
                </c:pt>
                <c:pt idx="12">
                  <c:v>283.60000000000002</c:v>
                </c:pt>
              </c:numCache>
            </c:numRef>
          </c:val>
          <c:extLst xmlns:c16r2="http://schemas.microsoft.com/office/drawing/2015/06/chart">
            <c:ext xmlns:c16="http://schemas.microsoft.com/office/drawing/2014/chart" uri="{C3380CC4-5D6E-409C-BE32-E72D297353CC}">
              <c16:uniqueId val="{00000000-AF67-472E-968E-ED055DAF755F}"/>
            </c:ext>
          </c:extLst>
        </c:ser>
        <c:ser>
          <c:idx val="1"/>
          <c:order val="1"/>
          <c:tx>
            <c:strRef>
              <c:f>Аркуш1!$B$151</c:f>
              <c:strCache>
                <c:ptCount val="1"/>
                <c:pt idx="0">
                  <c:v>ХМТГ</c:v>
                </c:pt>
              </c:strCache>
            </c:strRef>
          </c:tx>
          <c:spPr>
            <a:solidFill>
              <a:schemeClr val="accent2"/>
            </a:solidFill>
            <a:ln>
              <a:noFill/>
            </a:ln>
            <a:effectLst/>
          </c:spPr>
          <c:invertIfNegative val="0"/>
          <c:cat>
            <c:strRef>
              <c:f>Аркуш1!$C$149:$O$149</c:f>
              <c:strCach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strCache>
            </c:strRef>
          </c:cat>
          <c:val>
            <c:numRef>
              <c:f>Аркуш1!$C$151:$O$151</c:f>
              <c:numCache>
                <c:formatCode>0.0</c:formatCode>
                <c:ptCount val="13"/>
                <c:pt idx="0">
                  <c:v>344.6</c:v>
                </c:pt>
                <c:pt idx="1">
                  <c:v>342.60599999999999</c:v>
                </c:pt>
                <c:pt idx="2">
                  <c:v>340.57799999999997</c:v>
                </c:pt>
                <c:pt idx="3">
                  <c:v>338.685</c:v>
                </c:pt>
                <c:pt idx="4">
                  <c:v>337.31099999999998</c:v>
                </c:pt>
                <c:pt idx="5">
                  <c:v>335.9</c:v>
                </c:pt>
                <c:pt idx="6">
                  <c:v>334.8</c:v>
                </c:pt>
                <c:pt idx="7">
                  <c:v>333.4</c:v>
                </c:pt>
                <c:pt idx="8">
                  <c:v>333.1</c:v>
                </c:pt>
                <c:pt idx="9">
                  <c:v>330.7</c:v>
                </c:pt>
                <c:pt idx="10">
                  <c:v>328.5</c:v>
                </c:pt>
                <c:pt idx="11">
                  <c:v>326.10000000000002</c:v>
                </c:pt>
                <c:pt idx="12">
                  <c:v>322.5</c:v>
                </c:pt>
              </c:numCache>
            </c:numRef>
          </c:val>
          <c:extLst xmlns:c16r2="http://schemas.microsoft.com/office/drawing/2015/06/chart">
            <c:ext xmlns:c16="http://schemas.microsoft.com/office/drawing/2014/chart" uri="{C3380CC4-5D6E-409C-BE32-E72D297353CC}">
              <c16:uniqueId val="{00000001-AF67-472E-968E-ED055DAF755F}"/>
            </c:ext>
          </c:extLst>
        </c:ser>
        <c:ser>
          <c:idx val="2"/>
          <c:order val="2"/>
          <c:tx>
            <c:strRef>
              <c:f>Аркуш1!$B$152</c:f>
              <c:strCache>
                <c:ptCount val="1"/>
                <c:pt idx="0">
                  <c:v>Херсонська область</c:v>
                </c:pt>
              </c:strCache>
            </c:strRef>
          </c:tx>
          <c:spPr>
            <a:solidFill>
              <a:srgbClr val="92D050"/>
            </a:solidFill>
            <a:ln>
              <a:solidFill>
                <a:srgbClr val="00B050"/>
              </a:solidFill>
            </a:ln>
            <a:effectLst/>
          </c:spPr>
          <c:invertIfNegative val="0"/>
          <c:cat>
            <c:strRef>
              <c:f>Аркуш1!$C$149:$O$149</c:f>
              <c:strCach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strCache>
            </c:strRef>
          </c:cat>
          <c:val>
            <c:numRef>
              <c:f>Аркуш1!$C$152:$O$152</c:f>
              <c:numCache>
                <c:formatCode>0.0</c:formatCode>
                <c:ptCount val="13"/>
                <c:pt idx="0">
                  <c:v>1099.2</c:v>
                </c:pt>
                <c:pt idx="1">
                  <c:v>1093.431</c:v>
                </c:pt>
                <c:pt idx="2">
                  <c:v>1088.2370000000001</c:v>
                </c:pt>
                <c:pt idx="3">
                  <c:v>1083.367</c:v>
                </c:pt>
                <c:pt idx="4">
                  <c:v>1078.232</c:v>
                </c:pt>
                <c:pt idx="5">
                  <c:v>1072.567</c:v>
                </c:pt>
                <c:pt idx="6">
                  <c:v>1067.876</c:v>
                </c:pt>
                <c:pt idx="7">
                  <c:v>1062.4000000000001</c:v>
                </c:pt>
                <c:pt idx="8">
                  <c:v>1055.5999999999999</c:v>
                </c:pt>
                <c:pt idx="9">
                  <c:v>1047</c:v>
                </c:pt>
                <c:pt idx="10">
                  <c:v>1037.5999999999999</c:v>
                </c:pt>
                <c:pt idx="11">
                  <c:v>1027.9000000000001</c:v>
                </c:pt>
                <c:pt idx="12">
                  <c:v>1016.7</c:v>
                </c:pt>
              </c:numCache>
            </c:numRef>
          </c:val>
          <c:extLst xmlns:c16r2="http://schemas.microsoft.com/office/drawing/2015/06/chart">
            <c:ext xmlns:c16="http://schemas.microsoft.com/office/drawing/2014/chart" uri="{C3380CC4-5D6E-409C-BE32-E72D297353CC}">
              <c16:uniqueId val="{00000002-AF67-472E-968E-ED055DAF755F}"/>
            </c:ext>
          </c:extLst>
        </c:ser>
        <c:dLbls>
          <c:showLegendKey val="0"/>
          <c:showVal val="0"/>
          <c:showCatName val="0"/>
          <c:showSerName val="0"/>
          <c:showPercent val="0"/>
          <c:showBubbleSize val="0"/>
        </c:dLbls>
        <c:gapWidth val="60"/>
        <c:axId val="1133596992"/>
        <c:axId val="1133602432"/>
      </c:barChart>
      <c:catAx>
        <c:axId val="113359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crossAx val="1133602432"/>
        <c:crosses val="autoZero"/>
        <c:auto val="1"/>
        <c:lblAlgn val="ctr"/>
        <c:lblOffset val="100"/>
        <c:noMultiLvlLbl val="0"/>
      </c:catAx>
      <c:valAx>
        <c:axId val="113360243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crossAx val="1133596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uk-UA"/>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62633900441084E-2"/>
          <c:y val="0.17077090119435395"/>
          <c:w val="0.98109640831758038"/>
          <c:h val="0.57875503347097901"/>
        </c:manualLayout>
      </c:layout>
      <c:barChart>
        <c:barDir val="col"/>
        <c:grouping val="clustered"/>
        <c:varyColors val="0"/>
        <c:ser>
          <c:idx val="0"/>
          <c:order val="0"/>
          <c:tx>
            <c:strRef>
              <c:f>'5'!$A$4</c:f>
              <c:strCache>
                <c:ptCount val="1"/>
                <c:pt idx="0">
                  <c:v> за віком</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'5'!$B$1:$G$1</c:f>
              <c:numCache>
                <c:formatCode>General</c:formatCode>
                <c:ptCount val="6"/>
                <c:pt idx="0">
                  <c:v>2015</c:v>
                </c:pt>
                <c:pt idx="1">
                  <c:v>2016</c:v>
                </c:pt>
                <c:pt idx="2">
                  <c:v>2017</c:v>
                </c:pt>
                <c:pt idx="3">
                  <c:v>2018</c:v>
                </c:pt>
                <c:pt idx="4">
                  <c:v>2019</c:v>
                </c:pt>
                <c:pt idx="5">
                  <c:v>2020</c:v>
                </c:pt>
              </c:numCache>
            </c:numRef>
          </c:cat>
          <c:val>
            <c:numRef>
              <c:f>'5'!$B$4:$G$4</c:f>
              <c:numCache>
                <c:formatCode>General</c:formatCode>
                <c:ptCount val="6"/>
                <c:pt idx="0">
                  <c:v>81335</c:v>
                </c:pt>
                <c:pt idx="1">
                  <c:v>79681</c:v>
                </c:pt>
                <c:pt idx="2">
                  <c:v>78226</c:v>
                </c:pt>
                <c:pt idx="3">
                  <c:v>77134</c:v>
                </c:pt>
                <c:pt idx="4">
                  <c:v>75175</c:v>
                </c:pt>
                <c:pt idx="5">
                  <c:v>73303</c:v>
                </c:pt>
              </c:numCache>
            </c:numRef>
          </c:val>
          <c:extLst xmlns:c16r2="http://schemas.microsoft.com/office/drawing/2015/06/chart">
            <c:ext xmlns:c16="http://schemas.microsoft.com/office/drawing/2014/chart" uri="{C3380CC4-5D6E-409C-BE32-E72D297353CC}">
              <c16:uniqueId val="{00000000-6660-478D-9A70-9D0AB74D038D}"/>
            </c:ext>
          </c:extLst>
        </c:ser>
        <c:ser>
          <c:idx val="1"/>
          <c:order val="1"/>
          <c:tx>
            <c:strRef>
              <c:f>'5'!$A$5</c:f>
              <c:strCache>
                <c:ptCount val="1"/>
                <c:pt idx="0">
                  <c:v>по інвалідності</c:v>
                </c:pt>
              </c:strCache>
            </c:strRef>
          </c:tx>
          <c:spPr>
            <a:solidFill>
              <a:srgbClr val="00B050"/>
            </a:solidFill>
            <a:ln>
              <a:noFill/>
            </a:ln>
            <a:effectLst/>
          </c:spPr>
          <c:invertIfNegative val="0"/>
          <c:dLbls>
            <c:dLbl>
              <c:idx val="5"/>
              <c:layout>
                <c:manualLayout>
                  <c:x val="0"/>
                  <c:y val="-3.6923076923076996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660-478D-9A70-9D0AB74D038D}"/>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'5'!$B$1:$G$1</c:f>
              <c:numCache>
                <c:formatCode>General</c:formatCode>
                <c:ptCount val="6"/>
                <c:pt idx="0">
                  <c:v>2015</c:v>
                </c:pt>
                <c:pt idx="1">
                  <c:v>2016</c:v>
                </c:pt>
                <c:pt idx="2">
                  <c:v>2017</c:v>
                </c:pt>
                <c:pt idx="3">
                  <c:v>2018</c:v>
                </c:pt>
                <c:pt idx="4">
                  <c:v>2019</c:v>
                </c:pt>
                <c:pt idx="5">
                  <c:v>2020</c:v>
                </c:pt>
              </c:numCache>
            </c:numRef>
          </c:cat>
          <c:val>
            <c:numRef>
              <c:f>'5'!$B$5:$G$5</c:f>
              <c:numCache>
                <c:formatCode>General</c:formatCode>
                <c:ptCount val="6"/>
                <c:pt idx="0">
                  <c:v>9081</c:v>
                </c:pt>
                <c:pt idx="1">
                  <c:v>8894</c:v>
                </c:pt>
                <c:pt idx="2">
                  <c:v>8712</c:v>
                </c:pt>
                <c:pt idx="3">
                  <c:v>8561</c:v>
                </c:pt>
                <c:pt idx="4">
                  <c:v>8561</c:v>
                </c:pt>
                <c:pt idx="5">
                  <c:v>8750</c:v>
                </c:pt>
              </c:numCache>
            </c:numRef>
          </c:val>
          <c:extLst xmlns:c16r2="http://schemas.microsoft.com/office/drawing/2015/06/chart">
            <c:ext xmlns:c16="http://schemas.microsoft.com/office/drawing/2014/chart" uri="{C3380CC4-5D6E-409C-BE32-E72D297353CC}">
              <c16:uniqueId val="{00000002-6660-478D-9A70-9D0AB74D038D}"/>
            </c:ext>
          </c:extLst>
        </c:ser>
        <c:ser>
          <c:idx val="2"/>
          <c:order val="2"/>
          <c:tx>
            <c:strRef>
              <c:f>'5'!$A$6</c:f>
              <c:strCache>
                <c:ptCount val="1"/>
                <c:pt idx="0">
                  <c:v>за вислугою років</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'5'!$B$1:$G$1</c:f>
              <c:numCache>
                <c:formatCode>General</c:formatCode>
                <c:ptCount val="6"/>
                <c:pt idx="0">
                  <c:v>2015</c:v>
                </c:pt>
                <c:pt idx="1">
                  <c:v>2016</c:v>
                </c:pt>
                <c:pt idx="2">
                  <c:v>2017</c:v>
                </c:pt>
                <c:pt idx="3">
                  <c:v>2018</c:v>
                </c:pt>
                <c:pt idx="4">
                  <c:v>2019</c:v>
                </c:pt>
                <c:pt idx="5">
                  <c:v>2020</c:v>
                </c:pt>
              </c:numCache>
            </c:numRef>
          </c:cat>
          <c:val>
            <c:numRef>
              <c:f>'5'!$B$6:$G$6</c:f>
              <c:numCache>
                <c:formatCode>General</c:formatCode>
                <c:ptCount val="6"/>
                <c:pt idx="0">
                  <c:v>2740</c:v>
                </c:pt>
                <c:pt idx="1">
                  <c:v>2793</c:v>
                </c:pt>
                <c:pt idx="2">
                  <c:v>2774</c:v>
                </c:pt>
                <c:pt idx="3">
                  <c:v>2579</c:v>
                </c:pt>
                <c:pt idx="4">
                  <c:v>2403</c:v>
                </c:pt>
                <c:pt idx="5">
                  <c:v>7070</c:v>
                </c:pt>
              </c:numCache>
            </c:numRef>
          </c:val>
          <c:extLst xmlns:c16r2="http://schemas.microsoft.com/office/drawing/2015/06/chart">
            <c:ext xmlns:c16="http://schemas.microsoft.com/office/drawing/2014/chart" uri="{C3380CC4-5D6E-409C-BE32-E72D297353CC}">
              <c16:uniqueId val="{00000003-6660-478D-9A70-9D0AB74D038D}"/>
            </c:ext>
          </c:extLst>
        </c:ser>
        <c:dLbls>
          <c:dLblPos val="outEnd"/>
          <c:showLegendKey val="0"/>
          <c:showVal val="1"/>
          <c:showCatName val="0"/>
          <c:showSerName val="0"/>
          <c:showPercent val="0"/>
          <c:showBubbleSize val="0"/>
        </c:dLbls>
        <c:gapWidth val="60"/>
        <c:overlap val="-27"/>
        <c:axId val="1254711680"/>
        <c:axId val="1254707872"/>
      </c:barChart>
      <c:catAx>
        <c:axId val="125471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crossAx val="1254707872"/>
        <c:crosses val="autoZero"/>
        <c:auto val="1"/>
        <c:lblAlgn val="ctr"/>
        <c:lblOffset val="100"/>
        <c:noMultiLvlLbl val="0"/>
      </c:catAx>
      <c:valAx>
        <c:axId val="1254707872"/>
        <c:scaling>
          <c:orientation val="minMax"/>
        </c:scaling>
        <c:delete val="1"/>
        <c:axPos val="l"/>
        <c:numFmt formatCode="General" sourceLinked="1"/>
        <c:majorTickMark val="none"/>
        <c:minorTickMark val="none"/>
        <c:tickLblPos val="nextTo"/>
        <c:crossAx val="1254711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legend>
    <c:plotVisOnly val="1"/>
    <c:dispBlanksAs val="gap"/>
    <c:showDLblsOverMax val="0"/>
  </c:chart>
  <c:spPr>
    <a:noFill/>
    <a:ln w="9525" cap="flat" cmpd="sng" algn="ctr">
      <a:noFill/>
      <a:round/>
    </a:ln>
    <a:effectLst/>
  </c:spPr>
  <c:txPr>
    <a:bodyPr/>
    <a:lstStyle/>
    <a:p>
      <a:pPr>
        <a:defRPr sz="1800">
          <a:solidFill>
            <a:sysClr val="windowText" lastClr="000000"/>
          </a:solidFill>
          <a:latin typeface="+mn-lt"/>
          <a:cs typeface="Times New Roman" panose="02020603050405020304" pitchFamily="18" charset="0"/>
        </a:defRPr>
      </a:pPr>
      <a:endParaRPr lang="uk-UA"/>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'[Збірники (1).xlsx]20'!$A$6</c:f>
              <c:strCache>
                <c:ptCount val="1"/>
                <c:pt idx="0">
                  <c:v>Завантаженість закладів дошкільної освіти (дітей на 100 місць)</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'[Збірники (1).xlsx]20'!$B$1:$F$1</c:f>
              <c:numCache>
                <c:formatCode>General</c:formatCode>
                <c:ptCount val="5"/>
                <c:pt idx="0">
                  <c:v>2016</c:v>
                </c:pt>
                <c:pt idx="1">
                  <c:v>2017</c:v>
                </c:pt>
                <c:pt idx="2">
                  <c:v>2018</c:v>
                </c:pt>
                <c:pt idx="3">
                  <c:v>2019</c:v>
                </c:pt>
                <c:pt idx="4">
                  <c:v>2020</c:v>
                </c:pt>
              </c:numCache>
            </c:numRef>
          </c:cat>
          <c:val>
            <c:numRef>
              <c:f>'[Збірники (1).xlsx]20'!$B$6:$F$6</c:f>
              <c:numCache>
                <c:formatCode>General</c:formatCode>
                <c:ptCount val="5"/>
                <c:pt idx="0">
                  <c:v>121</c:v>
                </c:pt>
                <c:pt idx="1">
                  <c:v>122</c:v>
                </c:pt>
                <c:pt idx="2">
                  <c:v>122</c:v>
                </c:pt>
                <c:pt idx="3">
                  <c:v>118</c:v>
                </c:pt>
                <c:pt idx="4">
                  <c:v>118</c:v>
                </c:pt>
              </c:numCache>
            </c:numRef>
          </c:val>
          <c:extLst xmlns:c16r2="http://schemas.microsoft.com/office/drawing/2015/06/chart">
            <c:ext xmlns:c16="http://schemas.microsoft.com/office/drawing/2014/chart" uri="{C3380CC4-5D6E-409C-BE32-E72D297353CC}">
              <c16:uniqueId val="{00000000-66E9-4FA6-B76B-7EAFC31FD2A1}"/>
            </c:ext>
          </c:extLst>
        </c:ser>
        <c:dLbls>
          <c:showLegendKey val="0"/>
          <c:showVal val="1"/>
          <c:showCatName val="0"/>
          <c:showSerName val="0"/>
          <c:showPercent val="0"/>
          <c:showBubbleSize val="0"/>
        </c:dLbls>
        <c:gapWidth val="150"/>
        <c:axId val="1254706784"/>
        <c:axId val="1254710592"/>
      </c:barChart>
      <c:catAx>
        <c:axId val="125470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crossAx val="1254710592"/>
        <c:crosses val="autoZero"/>
        <c:auto val="1"/>
        <c:lblAlgn val="ctr"/>
        <c:lblOffset val="100"/>
        <c:noMultiLvlLbl val="0"/>
      </c:catAx>
      <c:valAx>
        <c:axId val="1254710592"/>
        <c:scaling>
          <c:orientation val="minMax"/>
        </c:scaling>
        <c:delete val="1"/>
        <c:axPos val="l"/>
        <c:numFmt formatCode="General" sourceLinked="1"/>
        <c:majorTickMark val="none"/>
        <c:minorTickMark val="none"/>
        <c:tickLblPos val="nextTo"/>
        <c:crossAx val="12547067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mn-lt"/>
          <a:cs typeface="Times New Roman" panose="02020603050405020304" pitchFamily="18" charset="0"/>
        </a:defRPr>
      </a:pPr>
      <a:endParaRPr lang="uk-UA"/>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'[Збірники (1).xlsx]20'!$A$8</c:f>
              <c:strCache>
                <c:ptCount val="1"/>
                <c:pt idx="0">
                  <c:v>Кількість учнів у закладах загальної середньої освіти, осіб</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'[Збірники (1).xlsx]20'!$B$1:$F$1</c:f>
              <c:numCache>
                <c:formatCode>General</c:formatCode>
                <c:ptCount val="5"/>
                <c:pt idx="0">
                  <c:v>2016</c:v>
                </c:pt>
                <c:pt idx="1">
                  <c:v>2017</c:v>
                </c:pt>
                <c:pt idx="2">
                  <c:v>2018</c:v>
                </c:pt>
                <c:pt idx="3">
                  <c:v>2019</c:v>
                </c:pt>
                <c:pt idx="4">
                  <c:v>2020</c:v>
                </c:pt>
              </c:numCache>
            </c:numRef>
          </c:cat>
          <c:val>
            <c:numRef>
              <c:f>'[Збірники (1).xlsx]20'!$B$8:$F$8</c:f>
              <c:numCache>
                <c:formatCode>General</c:formatCode>
                <c:ptCount val="5"/>
                <c:pt idx="0">
                  <c:v>32151</c:v>
                </c:pt>
                <c:pt idx="1">
                  <c:v>32810</c:v>
                </c:pt>
                <c:pt idx="2">
                  <c:v>33838</c:v>
                </c:pt>
                <c:pt idx="3">
                  <c:v>34682</c:v>
                </c:pt>
                <c:pt idx="4">
                  <c:v>34579</c:v>
                </c:pt>
              </c:numCache>
            </c:numRef>
          </c:val>
          <c:extLst xmlns:c16r2="http://schemas.microsoft.com/office/drawing/2015/06/chart">
            <c:ext xmlns:c16="http://schemas.microsoft.com/office/drawing/2014/chart" uri="{C3380CC4-5D6E-409C-BE32-E72D297353CC}">
              <c16:uniqueId val="{00000000-56D4-4AB8-B7FD-04A6DC295211}"/>
            </c:ext>
          </c:extLst>
        </c:ser>
        <c:ser>
          <c:idx val="1"/>
          <c:order val="1"/>
          <c:tx>
            <c:strRef>
              <c:f>'[Збірники (1).xlsx]20'!$A$9</c:f>
              <c:strCache>
                <c:ptCount val="1"/>
                <c:pt idx="0">
                  <c:v>Кількість вчителів у закладах загальної середньої освіти, осіб</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'[Збірники (1).xlsx]20'!$B$1:$F$1</c:f>
              <c:numCache>
                <c:formatCode>General</c:formatCode>
                <c:ptCount val="5"/>
                <c:pt idx="0">
                  <c:v>2016</c:v>
                </c:pt>
                <c:pt idx="1">
                  <c:v>2017</c:v>
                </c:pt>
                <c:pt idx="2">
                  <c:v>2018</c:v>
                </c:pt>
                <c:pt idx="3">
                  <c:v>2019</c:v>
                </c:pt>
                <c:pt idx="4">
                  <c:v>2020</c:v>
                </c:pt>
              </c:numCache>
            </c:numRef>
          </c:cat>
          <c:val>
            <c:numRef>
              <c:f>'[Збірники (1).xlsx]20'!$B$9:$F$9</c:f>
              <c:numCache>
                <c:formatCode>General</c:formatCode>
                <c:ptCount val="5"/>
                <c:pt idx="0">
                  <c:v>2558</c:v>
                </c:pt>
                <c:pt idx="1">
                  <c:v>2557</c:v>
                </c:pt>
                <c:pt idx="2">
                  <c:v>2645</c:v>
                </c:pt>
                <c:pt idx="3">
                  <c:v>2599</c:v>
                </c:pt>
                <c:pt idx="4">
                  <c:v>2631</c:v>
                </c:pt>
              </c:numCache>
            </c:numRef>
          </c:val>
          <c:extLst xmlns:c16r2="http://schemas.microsoft.com/office/drawing/2015/06/chart">
            <c:ext xmlns:c16="http://schemas.microsoft.com/office/drawing/2014/chart" uri="{C3380CC4-5D6E-409C-BE32-E72D297353CC}">
              <c16:uniqueId val="{00000001-56D4-4AB8-B7FD-04A6DC295211}"/>
            </c:ext>
          </c:extLst>
        </c:ser>
        <c:dLbls>
          <c:dLblPos val="outEnd"/>
          <c:showLegendKey val="0"/>
          <c:showVal val="1"/>
          <c:showCatName val="0"/>
          <c:showSerName val="0"/>
          <c:showPercent val="0"/>
          <c:showBubbleSize val="0"/>
        </c:dLbls>
        <c:gapWidth val="219"/>
        <c:overlap val="-27"/>
        <c:axId val="1254711136"/>
        <c:axId val="1254713856"/>
      </c:barChart>
      <c:catAx>
        <c:axId val="125471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crossAx val="1254713856"/>
        <c:crosses val="autoZero"/>
        <c:auto val="1"/>
        <c:lblAlgn val="ctr"/>
        <c:lblOffset val="100"/>
        <c:noMultiLvlLbl val="0"/>
      </c:catAx>
      <c:valAx>
        <c:axId val="1254713856"/>
        <c:scaling>
          <c:orientation val="minMax"/>
        </c:scaling>
        <c:delete val="1"/>
        <c:axPos val="l"/>
        <c:numFmt formatCode="General" sourceLinked="1"/>
        <c:majorTickMark val="none"/>
        <c:minorTickMark val="none"/>
        <c:tickLblPos val="nextTo"/>
        <c:crossAx val="1254711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legend>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mn-lt"/>
          <a:cs typeface="Times New Roman" panose="02020603050405020304" pitchFamily="18" charset="0"/>
        </a:defRPr>
      </a:pPr>
      <a:endParaRPr lang="uk-UA"/>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'[Збірники (1).xlsx]21'!$A$2</c:f>
              <c:strCache>
                <c:ptCount val="1"/>
                <c:pt idx="0">
                  <c:v>Професійно-технічні</c:v>
                </c:pt>
              </c:strCache>
            </c:strRef>
          </c:tx>
          <c:spPr>
            <a:solidFill>
              <a:schemeClr val="accent1"/>
            </a:solidFill>
            <a:ln>
              <a:solidFill>
                <a:schemeClr val="accent1"/>
              </a:solid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'[Збірники (1).xlsx]21'!$B$1:$F$1</c:f>
              <c:numCache>
                <c:formatCode>General</c:formatCode>
                <c:ptCount val="5"/>
                <c:pt idx="0">
                  <c:v>2016</c:v>
                </c:pt>
                <c:pt idx="1">
                  <c:v>2017</c:v>
                </c:pt>
                <c:pt idx="2">
                  <c:v>2018</c:v>
                </c:pt>
                <c:pt idx="3">
                  <c:v>2019</c:v>
                </c:pt>
                <c:pt idx="4">
                  <c:v>2020</c:v>
                </c:pt>
              </c:numCache>
            </c:numRef>
          </c:cat>
          <c:val>
            <c:numRef>
              <c:f>'[Збірники (1).xlsx]21'!$B$2:$F$2</c:f>
              <c:numCache>
                <c:formatCode>General</c:formatCode>
                <c:ptCount val="5"/>
                <c:pt idx="0">
                  <c:v>2162</c:v>
                </c:pt>
                <c:pt idx="1">
                  <c:v>1930</c:v>
                </c:pt>
                <c:pt idx="2">
                  <c:v>1810</c:v>
                </c:pt>
                <c:pt idx="3">
                  <c:v>1760</c:v>
                </c:pt>
                <c:pt idx="4">
                  <c:v>1268</c:v>
                </c:pt>
              </c:numCache>
            </c:numRef>
          </c:val>
          <c:extLst xmlns:c16r2="http://schemas.microsoft.com/office/drawing/2015/06/chart">
            <c:ext xmlns:c16="http://schemas.microsoft.com/office/drawing/2014/chart" uri="{C3380CC4-5D6E-409C-BE32-E72D297353CC}">
              <c16:uniqueId val="{00000000-80B1-4096-BF67-AFB4E7E39CCD}"/>
            </c:ext>
          </c:extLst>
        </c:ser>
        <c:dLbls>
          <c:showLegendKey val="0"/>
          <c:showVal val="1"/>
          <c:showCatName val="0"/>
          <c:showSerName val="0"/>
          <c:showPercent val="0"/>
          <c:showBubbleSize val="0"/>
        </c:dLbls>
        <c:gapWidth val="150"/>
        <c:axId val="1254707328"/>
        <c:axId val="1254717120"/>
        <c:extLst xmlns:c16r2="http://schemas.microsoft.com/office/drawing/2015/06/chart">
          <c:ext xmlns:c15="http://schemas.microsoft.com/office/drawing/2012/chart" uri="{02D57815-91ED-43cb-92C2-25804820EDAC}">
            <c15:filteredBarSeries>
              <c15: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6r2="http://schemas.microsoft.com/office/drawing/2015/06/chart">
                      <c:ext uri="{02D57815-91ED-43cb-92C2-25804820EDAC}">
                        <c15:formulaRef>
                          <c15:sqref>'[Збірники (1).xlsx]21'!$B$1:$F$1</c15:sqref>
                        </c15:formulaRef>
                      </c:ext>
                    </c:extLst>
                    <c:numCache>
                      <c:formatCode>General</c:formatCode>
                      <c:ptCount val="5"/>
                      <c:pt idx="0">
                        <c:v>2016</c:v>
                      </c:pt>
                      <c:pt idx="1">
                        <c:v>2017</c:v>
                      </c:pt>
                      <c:pt idx="2">
                        <c:v>2018</c:v>
                      </c:pt>
                      <c:pt idx="3">
                        <c:v>2019</c:v>
                      </c:pt>
                      <c:pt idx="4">
                        <c:v>2020</c:v>
                      </c:pt>
                    </c:numCache>
                  </c:numRef>
                </c:cat>
                <c:val>
                  <c:numRef>
                    <c:extLst xmlns:c16r2="http://schemas.microsoft.com/office/drawing/2015/06/chart">
                      <c:ext uri="{02D57815-91ED-43cb-92C2-25804820EDAC}">
                        <c15:formulaRef>
                          <c15:sqref>'[Збірники (1).xlsx]21'!$B$3:$F$3</c15:sqref>
                        </c15:formulaRef>
                      </c:ext>
                    </c:extLst>
                    <c:numCache>
                      <c:formatCode>General</c:formatCode>
                      <c:ptCount val="5"/>
                    </c:numCache>
                  </c:numRef>
                </c:val>
                <c:extLst xmlns:c16r2="http://schemas.microsoft.com/office/drawing/2015/06/chart">
                  <c:ext xmlns:c16="http://schemas.microsoft.com/office/drawing/2014/chart" uri="{C3380CC4-5D6E-409C-BE32-E72D297353CC}">
                    <c16:uniqueId val="{00000001-80B1-4096-BF67-AFB4E7E39CCD}"/>
                  </c:ext>
                </c:extLst>
              </c15:ser>
            </c15:filteredBarSeries>
          </c:ext>
        </c:extLst>
      </c:barChart>
      <c:catAx>
        <c:axId val="125470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crossAx val="1254717120"/>
        <c:crosses val="autoZero"/>
        <c:auto val="1"/>
        <c:lblAlgn val="ctr"/>
        <c:lblOffset val="100"/>
        <c:noMultiLvlLbl val="0"/>
      </c:catAx>
      <c:valAx>
        <c:axId val="1254717120"/>
        <c:scaling>
          <c:orientation val="minMax"/>
        </c:scaling>
        <c:delete val="1"/>
        <c:axPos val="l"/>
        <c:numFmt formatCode="General" sourceLinked="1"/>
        <c:majorTickMark val="none"/>
        <c:minorTickMark val="none"/>
        <c:tickLblPos val="nextTo"/>
        <c:crossAx val="12547073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mn-lt"/>
          <a:cs typeface="Times New Roman" panose="02020603050405020304" pitchFamily="18" charset="0"/>
        </a:defRPr>
      </a:pPr>
      <a:endParaRPr lang="uk-UA"/>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Аркуш7!$B$3</c:f>
              <c:strCache>
                <c:ptCount val="1"/>
                <c:pt idx="0">
                  <c:v>Залізничний1</c:v>
                </c:pt>
              </c:strCache>
            </c:strRef>
          </c:tx>
          <c:spPr>
            <a:ln w="28575" cap="rnd">
              <a:solidFill>
                <a:schemeClr val="accent1"/>
              </a:solidFill>
              <a:round/>
            </a:ln>
            <a:effectLst/>
          </c:spPr>
          <c:marker>
            <c:symbol val="none"/>
          </c:marker>
          <c:cat>
            <c:strRef>
              <c:f>Аркуш7!$A$4:$A$29</c:f>
              <c:strCache>
                <c:ptCount val="2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strCache>
            </c:strRef>
          </c:cat>
          <c:val>
            <c:numRef>
              <c:f>Аркуш7!$B$4:$B$29</c:f>
              <c:numCache>
                <c:formatCode>0.00</c:formatCode>
                <c:ptCount val="26"/>
                <c:pt idx="0">
                  <c:v>5338.9</c:v>
                </c:pt>
                <c:pt idx="1">
                  <c:v>5747.5</c:v>
                </c:pt>
                <c:pt idx="2">
                  <c:v>4039.5</c:v>
                </c:pt>
                <c:pt idx="3">
                  <c:v>5048.1000000000004</c:v>
                </c:pt>
                <c:pt idx="4">
                  <c:v>3633.5</c:v>
                </c:pt>
                <c:pt idx="5">
                  <c:v>3773.7</c:v>
                </c:pt>
                <c:pt idx="6">
                  <c:v>3430.2</c:v>
                </c:pt>
                <c:pt idx="7">
                  <c:v>3322</c:v>
                </c:pt>
                <c:pt idx="8">
                  <c:v>2526.1</c:v>
                </c:pt>
                <c:pt idx="9">
                  <c:v>2260.9</c:v>
                </c:pt>
                <c:pt idx="10">
                  <c:v>2515.1</c:v>
                </c:pt>
                <c:pt idx="11">
                  <c:v>2896.8</c:v>
                </c:pt>
                <c:pt idx="12">
                  <c:v>2593.1</c:v>
                </c:pt>
                <c:pt idx="13">
                  <c:v>2539.8000000000002</c:v>
                </c:pt>
                <c:pt idx="14">
                  <c:v>2353.6999999999998</c:v>
                </c:pt>
                <c:pt idx="15">
                  <c:v>2264.6</c:v>
                </c:pt>
                <c:pt idx="16">
                  <c:v>2153.3000000000002</c:v>
                </c:pt>
                <c:pt idx="17">
                  <c:v>1815.7</c:v>
                </c:pt>
                <c:pt idx="18">
                  <c:v>1660.5</c:v>
                </c:pt>
                <c:pt idx="19">
                  <c:v>1762.6</c:v>
                </c:pt>
                <c:pt idx="20">
                  <c:v>2203.1999999999998</c:v>
                </c:pt>
                <c:pt idx="21">
                  <c:v>2385.4</c:v>
                </c:pt>
                <c:pt idx="22">
                  <c:v>1703.8</c:v>
                </c:pt>
                <c:pt idx="23">
                  <c:v>1726.7</c:v>
                </c:pt>
                <c:pt idx="24">
                  <c:v>1766.4</c:v>
                </c:pt>
                <c:pt idx="25">
                  <c:v>757.4</c:v>
                </c:pt>
              </c:numCache>
            </c:numRef>
          </c:val>
          <c:smooth val="0"/>
          <c:extLst xmlns:c16r2="http://schemas.microsoft.com/office/drawing/2015/06/chart">
            <c:ext xmlns:c16="http://schemas.microsoft.com/office/drawing/2014/chart" uri="{C3380CC4-5D6E-409C-BE32-E72D297353CC}">
              <c16:uniqueId val="{00000000-F0B8-4B83-9C70-EA0EE4C85424}"/>
            </c:ext>
          </c:extLst>
        </c:ser>
        <c:dLbls>
          <c:showLegendKey val="0"/>
          <c:showVal val="0"/>
          <c:showCatName val="0"/>
          <c:showSerName val="0"/>
          <c:showPercent val="0"/>
          <c:showBubbleSize val="0"/>
        </c:dLbls>
        <c:upDownBars>
          <c:gapWidth val="150"/>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smooth val="0"/>
        <c:axId val="1254708416"/>
        <c:axId val="1254719296"/>
      </c:lineChart>
      <c:catAx>
        <c:axId val="125470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crossAx val="1254719296"/>
        <c:crosses val="autoZero"/>
        <c:auto val="1"/>
        <c:lblAlgn val="ctr"/>
        <c:lblOffset val="100"/>
        <c:noMultiLvlLbl val="0"/>
      </c:catAx>
      <c:valAx>
        <c:axId val="125471929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crossAx val="12547084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latin typeface="+mn-lt"/>
        </a:defRPr>
      </a:pPr>
      <a:endParaRPr lang="uk-UA"/>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Аркуш7!$D$3</c:f>
              <c:strCache>
                <c:ptCount val="1"/>
                <c:pt idx="0">
                  <c:v>Автомобільний2</c:v>
                </c:pt>
              </c:strCache>
            </c:strRef>
          </c:tx>
          <c:spPr>
            <a:ln w="28575" cap="rnd">
              <a:solidFill>
                <a:schemeClr val="accent1"/>
              </a:solidFill>
              <a:round/>
            </a:ln>
            <a:effectLst/>
          </c:spPr>
          <c:marker>
            <c:symbol val="none"/>
          </c:marker>
          <c:cat>
            <c:strRef>
              <c:f>Аркуш7!$A$4:$A$29</c:f>
              <c:strCache>
                <c:ptCount val="2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strCache>
            </c:strRef>
          </c:cat>
          <c:val>
            <c:numRef>
              <c:f>Аркуш7!$D$4:$D$29</c:f>
              <c:numCache>
                <c:formatCode>0.0</c:formatCode>
                <c:ptCount val="26"/>
                <c:pt idx="0">
                  <c:v>88796</c:v>
                </c:pt>
                <c:pt idx="1">
                  <c:v>54836.5</c:v>
                </c:pt>
                <c:pt idx="2">
                  <c:v>54558.2</c:v>
                </c:pt>
                <c:pt idx="3">
                  <c:v>34048.199999999997</c:v>
                </c:pt>
                <c:pt idx="4">
                  <c:v>45956.4</c:v>
                </c:pt>
                <c:pt idx="5">
                  <c:v>49765.1</c:v>
                </c:pt>
                <c:pt idx="6">
                  <c:v>58616.7</c:v>
                </c:pt>
                <c:pt idx="7">
                  <c:v>73387.600000000006</c:v>
                </c:pt>
                <c:pt idx="8">
                  <c:v>73405.5</c:v>
                </c:pt>
                <c:pt idx="9">
                  <c:v>73743.5</c:v>
                </c:pt>
                <c:pt idx="10">
                  <c:v>88991</c:v>
                </c:pt>
                <c:pt idx="11">
                  <c:v>92001.600000000006</c:v>
                </c:pt>
                <c:pt idx="12">
                  <c:v>78336.7</c:v>
                </c:pt>
                <c:pt idx="13">
                  <c:v>90962.6</c:v>
                </c:pt>
                <c:pt idx="14">
                  <c:v>82691.5</c:v>
                </c:pt>
                <c:pt idx="15">
                  <c:v>78693.3</c:v>
                </c:pt>
                <c:pt idx="16">
                  <c:v>70209.3</c:v>
                </c:pt>
                <c:pt idx="17">
                  <c:v>72443.5</c:v>
                </c:pt>
                <c:pt idx="18">
                  <c:v>79023.5</c:v>
                </c:pt>
                <c:pt idx="19">
                  <c:v>72922.3</c:v>
                </c:pt>
                <c:pt idx="20">
                  <c:v>63928.2</c:v>
                </c:pt>
                <c:pt idx="21">
                  <c:v>61708.5</c:v>
                </c:pt>
                <c:pt idx="22">
                  <c:v>53324.2</c:v>
                </c:pt>
                <c:pt idx="23">
                  <c:v>48811.9</c:v>
                </c:pt>
                <c:pt idx="24">
                  <c:v>49251.4</c:v>
                </c:pt>
                <c:pt idx="25">
                  <c:v>26773.8</c:v>
                </c:pt>
              </c:numCache>
            </c:numRef>
          </c:val>
          <c:smooth val="0"/>
          <c:extLst xmlns:c16r2="http://schemas.microsoft.com/office/drawing/2015/06/chart">
            <c:ext xmlns:c16="http://schemas.microsoft.com/office/drawing/2014/chart" uri="{C3380CC4-5D6E-409C-BE32-E72D297353CC}">
              <c16:uniqueId val="{00000002-9D32-42AF-95E8-6E236A799F5E}"/>
            </c:ext>
          </c:extLst>
        </c:ser>
        <c:dLbls>
          <c:showLegendKey val="0"/>
          <c:showVal val="0"/>
          <c:showCatName val="0"/>
          <c:showSerName val="0"/>
          <c:showPercent val="0"/>
          <c:showBubbleSize val="0"/>
        </c:dLbls>
        <c:smooth val="0"/>
        <c:axId val="1254719840"/>
        <c:axId val="1254720384"/>
      </c:lineChart>
      <c:catAx>
        <c:axId val="125471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uk-UA"/>
          </a:p>
        </c:txPr>
        <c:crossAx val="1254720384"/>
        <c:crosses val="autoZero"/>
        <c:auto val="1"/>
        <c:lblAlgn val="ctr"/>
        <c:lblOffset val="100"/>
        <c:noMultiLvlLbl val="0"/>
      </c:catAx>
      <c:valAx>
        <c:axId val="125472038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crossAx val="12547198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latin typeface="+mn-lt"/>
        </a:defRPr>
      </a:pPr>
      <a:endParaRPr lang="uk-UA"/>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4"/>
            </a:solidFill>
            <a:ln>
              <a:noFill/>
            </a:ln>
            <a:effectLst/>
          </c:spPr>
          <c:invertIfNegative val="0"/>
          <c:dPt>
            <c:idx val="1"/>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1-661D-4777-B5B2-CA09620B3570}"/>
              </c:ext>
            </c:extLst>
          </c:dPt>
          <c:dPt>
            <c:idx val="2"/>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661D-4777-B5B2-CA09620B3570}"/>
              </c:ext>
            </c:extLst>
          </c:dPt>
          <c:dPt>
            <c:idx val="3"/>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5-661D-4777-B5B2-CA09620B3570}"/>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'[Збірники (1).xlsx]24'!$J$2:$J$6</c:f>
              <c:strCache>
                <c:ptCount val="5"/>
                <c:pt idx="0">
                  <c:v>КНП « Херсонська  міська клінічна  лікарня    ім. Є.Є. Карабелеша»</c:v>
                </c:pt>
                <c:pt idx="1">
                  <c:v>КНП « Херсонська  міська клінічна  лікарня    ім. А. і О. Тропіних»</c:v>
                </c:pt>
                <c:pt idx="2">
                  <c:v>КНП « Херсонська  міська клінічна  лікарня    ім.О.С. Лучанського»</c:v>
                </c:pt>
                <c:pt idx="3">
                  <c:v>КНП «Херсонський  міський  геріатричний  центр», </c:v>
                </c:pt>
                <c:pt idx="4">
                  <c:v>КНП   «Херсонський     міський  перинатальний    центр    ІІ   рівня ім. З.С. Клименко»</c:v>
                </c:pt>
              </c:strCache>
            </c:strRef>
          </c:cat>
          <c:val>
            <c:numRef>
              <c:f>'[Збірники (1).xlsx]24'!$K$2:$K$6</c:f>
              <c:numCache>
                <c:formatCode>0.0</c:formatCode>
                <c:ptCount val="5"/>
                <c:pt idx="0">
                  <c:v>60.9</c:v>
                </c:pt>
                <c:pt idx="1">
                  <c:v>98.2</c:v>
                </c:pt>
                <c:pt idx="2">
                  <c:v>100</c:v>
                </c:pt>
                <c:pt idx="3">
                  <c:v>100</c:v>
                </c:pt>
                <c:pt idx="4">
                  <c:v>88.8</c:v>
                </c:pt>
              </c:numCache>
            </c:numRef>
          </c:val>
          <c:extLst xmlns:c16r2="http://schemas.microsoft.com/office/drawing/2015/06/chart">
            <c:ext xmlns:c16="http://schemas.microsoft.com/office/drawing/2014/chart" uri="{C3380CC4-5D6E-409C-BE32-E72D297353CC}">
              <c16:uniqueId val="{00000006-661D-4777-B5B2-CA09620B3570}"/>
            </c:ext>
          </c:extLst>
        </c:ser>
        <c:dLbls>
          <c:dLblPos val="outEnd"/>
          <c:showLegendKey val="0"/>
          <c:showVal val="1"/>
          <c:showCatName val="0"/>
          <c:showSerName val="0"/>
          <c:showPercent val="0"/>
          <c:showBubbleSize val="0"/>
        </c:dLbls>
        <c:gapWidth val="182"/>
        <c:axId val="1254718752"/>
        <c:axId val="1254722016"/>
      </c:barChart>
      <c:catAx>
        <c:axId val="125471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crossAx val="1254722016"/>
        <c:crosses val="autoZero"/>
        <c:auto val="1"/>
        <c:lblAlgn val="ctr"/>
        <c:lblOffset val="100"/>
        <c:noMultiLvlLbl val="0"/>
      </c:catAx>
      <c:valAx>
        <c:axId val="1254722016"/>
        <c:scaling>
          <c:orientation val="minMax"/>
        </c:scaling>
        <c:delete val="1"/>
        <c:axPos val="b"/>
        <c:numFmt formatCode="0.0" sourceLinked="1"/>
        <c:majorTickMark val="none"/>
        <c:minorTickMark val="none"/>
        <c:tickLblPos val="nextTo"/>
        <c:crossAx val="12547187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mn-lt"/>
          <a:cs typeface="Times New Roman" panose="02020603050405020304" pitchFamily="18" charset="0"/>
        </a:defRPr>
      </a:pPr>
      <a:endParaRPr lang="uk-UA"/>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9"/>
          <c:dPt>
            <c:idx val="0"/>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1-0162-4CFF-B954-C6393894E67B}"/>
              </c:ext>
            </c:extLst>
          </c:dPt>
          <c:dPt>
            <c:idx val="1"/>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3-0162-4CFF-B954-C6393894E67B}"/>
              </c:ext>
            </c:extLst>
          </c:dPt>
          <c:dPt>
            <c:idx val="2"/>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5-0162-4CFF-B954-C6393894E67B}"/>
              </c:ext>
            </c:extLst>
          </c:dPt>
          <c:dPt>
            <c:idx val="3"/>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7-0162-4CFF-B954-C6393894E67B}"/>
              </c:ext>
            </c:extLst>
          </c:dPt>
          <c:dPt>
            <c:idx val="4"/>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9-0162-4CFF-B954-C6393894E67B}"/>
              </c:ext>
            </c:extLst>
          </c:dPt>
          <c:dPt>
            <c:idx val="5"/>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0162-4CFF-B954-C6393894E67B}"/>
              </c:ext>
            </c:extLst>
          </c:dPt>
          <c:dLbls>
            <c:dLbl>
              <c:idx val="0"/>
              <c:layout>
                <c:manualLayout>
                  <c:x val="1.4184397163120567E-2"/>
                  <c:y val="0"/>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162-4CFF-B954-C6393894E67B}"/>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'2'!$A$4:$A$9</c:f>
              <c:strCache>
                <c:ptCount val="6"/>
                <c:pt idx="0">
                  <c:v>Значно покращилась</c:v>
                </c:pt>
                <c:pt idx="1">
                  <c:v>Покращилась</c:v>
                </c:pt>
                <c:pt idx="2">
                  <c:v>Залишилась на колишньому рівні</c:v>
                </c:pt>
                <c:pt idx="3">
                  <c:v>Погіршилася</c:v>
                </c:pt>
                <c:pt idx="4">
                  <c:v>Значно погіршилась</c:v>
                </c:pt>
                <c:pt idx="5">
                  <c:v>Важко відповісти</c:v>
                </c:pt>
              </c:strCache>
            </c:strRef>
          </c:cat>
          <c:val>
            <c:numRef>
              <c:f>'2'!$B$4:$B$9</c:f>
              <c:numCache>
                <c:formatCode>0.0%</c:formatCode>
                <c:ptCount val="6"/>
                <c:pt idx="0">
                  <c:v>2.1000000000000001E-2</c:v>
                </c:pt>
                <c:pt idx="1">
                  <c:v>0.29299999999999998</c:v>
                </c:pt>
                <c:pt idx="2">
                  <c:v>0.36499999999999999</c:v>
                </c:pt>
                <c:pt idx="3">
                  <c:v>0.16800000000000001</c:v>
                </c:pt>
                <c:pt idx="4">
                  <c:v>0.113</c:v>
                </c:pt>
                <c:pt idx="5">
                  <c:v>0.04</c:v>
                </c:pt>
              </c:numCache>
            </c:numRef>
          </c:val>
          <c:extLst xmlns:c16r2="http://schemas.microsoft.com/office/drawing/2015/06/chart">
            <c:ext xmlns:c16="http://schemas.microsoft.com/office/drawing/2014/chart" uri="{C3380CC4-5D6E-409C-BE32-E72D297353CC}">
              <c16:uniqueId val="{0000000C-0162-4CFF-B954-C6393894E67B}"/>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4.7062174293430709E-2"/>
          <c:y val="0.82872639625472255"/>
          <c:w val="0.91070656928753468"/>
          <c:h val="0.1571509722282714"/>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legend>
    <c:plotVisOnly val="1"/>
    <c:dispBlanksAs val="gap"/>
    <c:showDLblsOverMax val="0"/>
  </c:chart>
  <c:spPr>
    <a:noFill/>
    <a:ln w="9525" cap="flat" cmpd="sng" algn="ctr">
      <a:noFill/>
      <a:round/>
    </a:ln>
    <a:effectLst/>
  </c:spPr>
  <c:txPr>
    <a:bodyPr/>
    <a:lstStyle/>
    <a:p>
      <a:pPr>
        <a:defRPr sz="1800">
          <a:solidFill>
            <a:sysClr val="windowText" lastClr="000000"/>
          </a:solidFill>
          <a:latin typeface="+mn-lt"/>
          <a:cs typeface="Times New Roman" panose="02020603050405020304" pitchFamily="18" charset="0"/>
        </a:defRPr>
      </a:pPr>
      <a:endParaRPr lang="uk-UA"/>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8"/>
          <c:dPt>
            <c:idx val="0"/>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1-BFEA-4783-9B33-4829D6550F2C}"/>
              </c:ext>
            </c:extLst>
          </c:dPt>
          <c:dPt>
            <c:idx val="1"/>
            <c:bubble3D val="0"/>
            <c:explosion val="2"/>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3-BFEA-4783-9B33-4829D6550F2C}"/>
              </c:ext>
            </c:extLst>
          </c:dPt>
          <c:dPt>
            <c:idx val="2"/>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5-BFEA-4783-9B33-4829D6550F2C}"/>
              </c:ext>
            </c:extLst>
          </c:dPt>
          <c:dPt>
            <c:idx val="3"/>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7-BFEA-4783-9B33-4829D6550F2C}"/>
              </c:ext>
            </c:extLst>
          </c:dPt>
          <c:dPt>
            <c:idx val="4"/>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BFEA-4783-9B33-4829D6550F2C}"/>
              </c:ext>
            </c:extLst>
          </c:dPt>
          <c:dLbls>
            <c:dLbl>
              <c:idx val="3"/>
              <c:layout>
                <c:manualLayout>
                  <c:x val="-2.091468761582764E-2"/>
                  <c:y val="2.8849841138278751E-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BFEA-4783-9B33-4829D6550F2C}"/>
                </c:ext>
                <c:ext xmlns:c15="http://schemas.microsoft.com/office/drawing/2012/chart" uri="{CE6537A1-D6FC-4f65-9D91-7224C49458BB}">
                  <c15:layout>
                    <c:manualLayout>
                      <c:w val="6.4293915040183697E-2"/>
                      <c:h val="7.8596491228070178E-2"/>
                    </c:manualLayout>
                  </c15:layout>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'1'!$A$2:$A$6</c:f>
              <c:strCache>
                <c:ptCount val="5"/>
                <c:pt idx="0">
                  <c:v>Добре</c:v>
                </c:pt>
                <c:pt idx="1">
                  <c:v>Задовільно</c:v>
                </c:pt>
                <c:pt idx="2">
                  <c:v>Погано</c:v>
                </c:pt>
                <c:pt idx="3">
                  <c:v>Катастрофічно</c:v>
                </c:pt>
                <c:pt idx="4">
                  <c:v>Важко відповісти</c:v>
                </c:pt>
              </c:strCache>
            </c:strRef>
          </c:cat>
          <c:val>
            <c:numRef>
              <c:f>'1'!$B$2:$B$6</c:f>
              <c:numCache>
                <c:formatCode>0.0%</c:formatCode>
                <c:ptCount val="5"/>
                <c:pt idx="0">
                  <c:v>8.5999999999999993E-2</c:v>
                </c:pt>
                <c:pt idx="1">
                  <c:v>0.503</c:v>
                </c:pt>
                <c:pt idx="2">
                  <c:v>0.36099999999999999</c:v>
                </c:pt>
                <c:pt idx="3">
                  <c:v>4.2000000000000003E-2</c:v>
                </c:pt>
                <c:pt idx="4">
                  <c:v>8.0000000000000002E-3</c:v>
                </c:pt>
              </c:numCache>
            </c:numRef>
          </c:val>
          <c:extLst xmlns:c16r2="http://schemas.microsoft.com/office/drawing/2015/06/chart">
            <c:ext xmlns:c16="http://schemas.microsoft.com/office/drawing/2014/chart" uri="{C3380CC4-5D6E-409C-BE32-E72D297353CC}">
              <c16:uniqueId val="{0000000A-BFEA-4783-9B33-4829D6550F2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legend>
    <c:plotVisOnly val="1"/>
    <c:dispBlanksAs val="gap"/>
    <c:showDLblsOverMax val="0"/>
  </c:chart>
  <c:spPr>
    <a:noFill/>
    <a:ln w="9525" cap="flat" cmpd="sng" algn="ctr">
      <a:noFill/>
      <a:round/>
    </a:ln>
    <a:effectLst/>
  </c:spPr>
  <c:txPr>
    <a:bodyPr/>
    <a:lstStyle/>
    <a:p>
      <a:pPr>
        <a:defRPr sz="1800">
          <a:solidFill>
            <a:sysClr val="windowText" lastClr="000000"/>
          </a:solidFill>
          <a:latin typeface="+mn-lt"/>
          <a:cs typeface="Times New Roman" panose="02020603050405020304" pitchFamily="18" charset="0"/>
        </a:defRPr>
      </a:pPr>
      <a:endParaRPr lang="uk-UA"/>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199-4E8C-972C-E69F96E93335}"/>
              </c:ext>
            </c:extLst>
          </c:dPt>
          <c:dPt>
            <c:idx val="1"/>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3-9199-4E8C-972C-E69F96E93335}"/>
              </c:ext>
            </c:extLst>
          </c:dPt>
          <c:dPt>
            <c:idx val="2"/>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5-9199-4E8C-972C-E69F96E93335}"/>
              </c:ext>
            </c:extLst>
          </c:dPt>
          <c:dPt>
            <c:idx val="3"/>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9199-4E8C-972C-E69F96E93335}"/>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'10'!$A$4:$A$7</c:f>
              <c:strCache>
                <c:ptCount val="4"/>
                <c:pt idx="0">
                  <c:v>Так, є суттєві позитивні зміни</c:v>
                </c:pt>
                <c:pt idx="1">
                  <c:v>Нічого не змінилось</c:v>
                </c:pt>
                <c:pt idx="2">
                  <c:v>Ні, ситуація погіршилася</c:v>
                </c:pt>
                <c:pt idx="3">
                  <c:v>Важо відповісти</c:v>
                </c:pt>
              </c:strCache>
            </c:strRef>
          </c:cat>
          <c:val>
            <c:numRef>
              <c:f>'10'!$B$4:$B$7</c:f>
              <c:numCache>
                <c:formatCode>0.0%</c:formatCode>
                <c:ptCount val="4"/>
                <c:pt idx="0">
                  <c:v>4.3999999999999997E-2</c:v>
                </c:pt>
                <c:pt idx="1">
                  <c:v>0.68300000000000005</c:v>
                </c:pt>
                <c:pt idx="2">
                  <c:v>0.17</c:v>
                </c:pt>
                <c:pt idx="3">
                  <c:v>0.10299999999999999</c:v>
                </c:pt>
              </c:numCache>
            </c:numRef>
          </c:val>
          <c:extLst xmlns:c16r2="http://schemas.microsoft.com/office/drawing/2015/06/chart">
            <c:ext xmlns:c16="http://schemas.microsoft.com/office/drawing/2014/chart" uri="{C3380CC4-5D6E-409C-BE32-E72D297353CC}">
              <c16:uniqueId val="{00000008-9199-4E8C-972C-E69F96E93335}"/>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legend>
    <c:plotVisOnly val="1"/>
    <c:dispBlanksAs val="gap"/>
    <c:showDLblsOverMax val="0"/>
  </c:chart>
  <c:spPr>
    <a:noFill/>
    <a:ln>
      <a:noFill/>
    </a:ln>
    <a:effectLst/>
  </c:spPr>
  <c:txPr>
    <a:bodyPr/>
    <a:lstStyle/>
    <a:p>
      <a:pPr>
        <a:defRPr sz="1800">
          <a:solidFill>
            <a:sysClr val="windowText" lastClr="000000"/>
          </a:solidFill>
          <a:latin typeface="+mn-lt"/>
          <a:cs typeface="Times New Roman" panose="02020603050405020304" pitchFamily="18" charset="0"/>
        </a:defRPr>
      </a:pPr>
      <a:endParaRPr lang="uk-UA"/>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26172002049035"/>
          <c:y val="0.13164164144097187"/>
          <c:w val="0.80196396123561475"/>
          <c:h val="0.74681761006289304"/>
        </c:manualLayout>
      </c:layout>
      <c:barChart>
        <c:barDir val="bar"/>
        <c:grouping val="clustered"/>
        <c:varyColors val="0"/>
        <c:ser>
          <c:idx val="0"/>
          <c:order val="0"/>
          <c:tx>
            <c:strRef>
              <c:f>Лист1!$B$1</c:f>
              <c:strCache>
                <c:ptCount val="1"/>
                <c:pt idx="0">
                  <c:v>Столбец1</c:v>
                </c:pt>
              </c:strCache>
            </c:strRef>
          </c:tx>
          <c:spPr>
            <a:solidFill>
              <a:schemeClr val="accent1"/>
            </a:solidFill>
            <a:ln>
              <a:noFill/>
            </a:ln>
            <a:effectLst/>
          </c:spPr>
          <c:invertIfNegative val="0"/>
          <c:dPt>
            <c:idx val="0"/>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1-CE3D-43C9-8712-3D8CFD69777E}"/>
              </c:ext>
            </c:extLst>
          </c:dPt>
          <c:dPt>
            <c:idx val="1"/>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3-CE3D-43C9-8712-3D8CFD69777E}"/>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ХМТГ</c:v>
                </c:pt>
                <c:pt idx="1">
                  <c:v>Район</c:v>
                </c:pt>
                <c:pt idx="2">
                  <c:v>Область</c:v>
                </c:pt>
              </c:strCache>
            </c:strRef>
          </c:cat>
          <c:val>
            <c:numRef>
              <c:f>Лист1!$B$2:$B$4</c:f>
              <c:numCache>
                <c:formatCode>0.0</c:formatCode>
                <c:ptCount val="3"/>
                <c:pt idx="0" formatCode="General">
                  <c:v>712.3</c:v>
                </c:pt>
                <c:pt idx="1">
                  <c:v>116</c:v>
                </c:pt>
                <c:pt idx="2" formatCode="General">
                  <c:v>35.700000000000003</c:v>
                </c:pt>
              </c:numCache>
            </c:numRef>
          </c:val>
          <c:extLst xmlns:c16r2="http://schemas.microsoft.com/office/drawing/2015/06/chart">
            <c:ext xmlns:c16="http://schemas.microsoft.com/office/drawing/2014/chart" uri="{C3380CC4-5D6E-409C-BE32-E72D297353CC}">
              <c16:uniqueId val="{00000004-CE3D-43C9-8712-3D8CFD69777E}"/>
            </c:ext>
          </c:extLst>
        </c:ser>
        <c:dLbls>
          <c:dLblPos val="outEnd"/>
          <c:showLegendKey val="0"/>
          <c:showVal val="1"/>
          <c:showCatName val="0"/>
          <c:showSerName val="0"/>
          <c:showPercent val="0"/>
          <c:showBubbleSize val="0"/>
        </c:dLbls>
        <c:gapWidth val="60"/>
        <c:axId val="1133598624"/>
        <c:axId val="1133600256"/>
      </c:barChart>
      <c:catAx>
        <c:axId val="1133598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Times New Roman" panose="02020603050405020304" pitchFamily="18" charset="0"/>
              </a:defRPr>
            </a:pPr>
            <a:endParaRPr lang="uk-UA"/>
          </a:p>
        </c:txPr>
        <c:crossAx val="1133600256"/>
        <c:crosses val="autoZero"/>
        <c:auto val="1"/>
        <c:lblAlgn val="ctr"/>
        <c:lblOffset val="100"/>
        <c:noMultiLvlLbl val="0"/>
      </c:catAx>
      <c:valAx>
        <c:axId val="1133600256"/>
        <c:scaling>
          <c:orientation val="minMax"/>
        </c:scaling>
        <c:delete val="1"/>
        <c:axPos val="b"/>
        <c:numFmt formatCode="General" sourceLinked="1"/>
        <c:majorTickMark val="none"/>
        <c:minorTickMark val="none"/>
        <c:tickLblPos val="nextTo"/>
        <c:crossAx val="11335986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800" b="0">
          <a:solidFill>
            <a:sysClr val="windowText" lastClr="000000"/>
          </a:solidFill>
          <a:latin typeface="+mn-lt"/>
          <a:cs typeface="Times New Roman" panose="02020603050405020304" pitchFamily="18" charset="0"/>
        </a:defRPr>
      </a:pPr>
      <a:endParaRPr lang="uk-UA"/>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050629441554795"/>
          <c:y val="3.7015301939117069E-2"/>
          <c:w val="0.4881273000143912"/>
          <c:h val="0.93024663153192833"/>
        </c:manualLayout>
      </c:layout>
      <c:barChart>
        <c:barDir val="bar"/>
        <c:grouping val="clustered"/>
        <c:varyColors val="0"/>
        <c:ser>
          <c:idx val="0"/>
          <c:order val="0"/>
          <c:tx>
            <c:strRef>
              <c:f>'4'!$A$1</c:f>
              <c:strCache>
                <c:ptCount val="1"/>
                <c:pt idx="0">
                  <c:v>Які проблеми і протиріччя можна спостерігати у Вашому місті? (Можливі кілька варіантів відповідей)</c:v>
                </c:pt>
              </c:strCache>
            </c:strRef>
          </c:tx>
          <c:spPr>
            <a:solidFill>
              <a:schemeClr val="accent1"/>
            </a:solidFill>
            <a:ln>
              <a:noFill/>
            </a:ln>
            <a:effectLst/>
          </c:spPr>
          <c:invertIfNegative val="0"/>
          <c:dPt>
            <c:idx val="3"/>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1-40ED-4399-B7B2-1B89AD0DB76F}"/>
              </c:ext>
            </c:extLst>
          </c:dPt>
          <c:dPt>
            <c:idx val="5"/>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40ED-4399-B7B2-1B89AD0DB76F}"/>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'4'!$A$4:$A$13</c:f>
              <c:strCache>
                <c:ptCount val="10"/>
                <c:pt idx="0">
                  <c:v>Конфлікти з учасниками АТО</c:v>
                </c:pt>
                <c:pt idx="1">
                  <c:v>Конфлікти з переселенцями (ВПО)</c:v>
                </c:pt>
                <c:pt idx="2">
                  <c:v>Суперечності на релігійному підгрунті</c:v>
                </c:pt>
                <c:pt idx="3">
                  <c:v>Важко відповісти</c:v>
                </c:pt>
                <c:pt idx="4">
                  <c:v>Національні (етнічні) протиріччя</c:v>
                </c:pt>
                <c:pt idx="5">
                  <c:v>Немає проблем</c:v>
                </c:pt>
                <c:pt idx="6">
                  <c:v>Утиски за мовною ознакою</c:v>
                </c:pt>
                <c:pt idx="7">
                  <c:v>Економічні конфлікти (рейдерство)</c:v>
                </c:pt>
                <c:pt idx="8">
                  <c:v>Конфлікти з правоохороними органами</c:v>
                </c:pt>
                <c:pt idx="9">
                  <c:v>Політичні конфлікти (поділ влади)</c:v>
                </c:pt>
              </c:strCache>
            </c:strRef>
          </c:cat>
          <c:val>
            <c:numRef>
              <c:f>'4'!$B$4:$B$13</c:f>
              <c:numCache>
                <c:formatCode>0.0%</c:formatCode>
                <c:ptCount val="10"/>
                <c:pt idx="0">
                  <c:v>0.05</c:v>
                </c:pt>
                <c:pt idx="1">
                  <c:v>0.10100000000000001</c:v>
                </c:pt>
                <c:pt idx="2">
                  <c:v>0.10100000000000001</c:v>
                </c:pt>
                <c:pt idx="3">
                  <c:v>0.111</c:v>
                </c:pt>
                <c:pt idx="4">
                  <c:v>0.113</c:v>
                </c:pt>
                <c:pt idx="5">
                  <c:v>0.126</c:v>
                </c:pt>
                <c:pt idx="6">
                  <c:v>0.159</c:v>
                </c:pt>
                <c:pt idx="7">
                  <c:v>0.24099999999999999</c:v>
                </c:pt>
                <c:pt idx="8">
                  <c:v>0.25600000000000001</c:v>
                </c:pt>
                <c:pt idx="9">
                  <c:v>0.36899999999999999</c:v>
                </c:pt>
              </c:numCache>
            </c:numRef>
          </c:val>
          <c:extLst xmlns:c16r2="http://schemas.microsoft.com/office/drawing/2015/06/chart">
            <c:ext xmlns:c16="http://schemas.microsoft.com/office/drawing/2014/chart" uri="{C3380CC4-5D6E-409C-BE32-E72D297353CC}">
              <c16:uniqueId val="{00000004-40ED-4399-B7B2-1B89AD0DB76F}"/>
            </c:ext>
          </c:extLst>
        </c:ser>
        <c:dLbls>
          <c:dLblPos val="outEnd"/>
          <c:showLegendKey val="0"/>
          <c:showVal val="1"/>
          <c:showCatName val="0"/>
          <c:showSerName val="0"/>
          <c:showPercent val="0"/>
          <c:showBubbleSize val="0"/>
        </c:dLbls>
        <c:gapWidth val="60"/>
        <c:axId val="1254710048"/>
        <c:axId val="1254717664"/>
      </c:barChart>
      <c:catAx>
        <c:axId val="1254710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crossAx val="1254717664"/>
        <c:crosses val="autoZero"/>
        <c:auto val="1"/>
        <c:lblAlgn val="ctr"/>
        <c:lblOffset val="100"/>
        <c:noMultiLvlLbl val="0"/>
      </c:catAx>
      <c:valAx>
        <c:axId val="1254717664"/>
        <c:scaling>
          <c:orientation val="minMax"/>
        </c:scaling>
        <c:delete val="1"/>
        <c:axPos val="b"/>
        <c:numFmt formatCode="0.0%" sourceLinked="1"/>
        <c:majorTickMark val="none"/>
        <c:minorTickMark val="none"/>
        <c:tickLblPos val="nextTo"/>
        <c:crossAx val="12547100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mn-lt"/>
          <a:cs typeface="Times New Roman" panose="02020603050405020304" pitchFamily="18" charset="0"/>
        </a:defRPr>
      </a:pPr>
      <a:endParaRPr lang="uk-UA"/>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'5'!$B$3</c:f>
              <c:strCache>
                <c:ptCount val="1"/>
                <c:pt idx="0">
                  <c:v>Повністю довіряю</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Times New Roman" panose="02020603050405020304" pitchFamily="18" charset="0"/>
                  </a:defRPr>
                </a:pPr>
                <a:endParaRPr lang="uk-UA"/>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'5'!$A$4:$A$18</c:f>
              <c:strCache>
                <c:ptCount val="15"/>
                <c:pt idx="0">
                  <c:v>Президент </c:v>
                </c:pt>
                <c:pt idx="1">
                  <c:v>Верховна Рада</c:v>
                </c:pt>
                <c:pt idx="2">
                  <c:v>Кабінет Міністрів</c:v>
                </c:pt>
                <c:pt idx="3">
                  <c:v>СБУ</c:v>
                </c:pt>
                <c:pt idx="4">
                  <c:v>Прокуратура</c:v>
                </c:pt>
                <c:pt idx="5">
                  <c:v>Суди</c:v>
                </c:pt>
                <c:pt idx="6">
                  <c:v>Антикорупційні органи (НАБУ,НАЗК)</c:v>
                </c:pt>
                <c:pt idx="7">
                  <c:v>Національна поліція</c:v>
                </c:pt>
                <c:pt idx="8">
                  <c:v>Збройні Сили України</c:v>
                </c:pt>
                <c:pt idx="9">
                  <c:v>Митниця</c:v>
                </c:pt>
                <c:pt idx="10">
                  <c:v>Церква і релігійні організації</c:v>
                </c:pt>
                <c:pt idx="11">
                  <c:v>ЗМІ</c:v>
                </c:pt>
                <c:pt idx="12">
                  <c:v>Громадські організації</c:v>
                </c:pt>
                <c:pt idx="13">
                  <c:v>Міжнародні організації та фонди</c:v>
                </c:pt>
                <c:pt idx="14">
                  <c:v>Місцева влада</c:v>
                </c:pt>
              </c:strCache>
            </c:strRef>
          </c:cat>
          <c:val>
            <c:numRef>
              <c:f>'5'!$B$4:$B$18</c:f>
              <c:numCache>
                <c:formatCode>0.0%</c:formatCode>
                <c:ptCount val="15"/>
                <c:pt idx="0">
                  <c:v>8.5999999999999993E-2</c:v>
                </c:pt>
                <c:pt idx="1">
                  <c:v>1.0999999999999999E-2</c:v>
                </c:pt>
                <c:pt idx="2">
                  <c:v>6.0000000000000001E-3</c:v>
                </c:pt>
                <c:pt idx="3">
                  <c:v>1.9E-2</c:v>
                </c:pt>
                <c:pt idx="4">
                  <c:v>8.0000000000000002E-3</c:v>
                </c:pt>
                <c:pt idx="5">
                  <c:v>2E-3</c:v>
                </c:pt>
                <c:pt idx="6">
                  <c:v>0.01</c:v>
                </c:pt>
                <c:pt idx="7">
                  <c:v>3.3000000000000002E-2</c:v>
                </c:pt>
                <c:pt idx="8">
                  <c:v>0.107</c:v>
                </c:pt>
                <c:pt idx="9">
                  <c:v>4.0000000000000001E-3</c:v>
                </c:pt>
                <c:pt idx="10">
                  <c:v>4.8000000000000001E-2</c:v>
                </c:pt>
                <c:pt idx="11">
                  <c:v>8.0000000000000002E-3</c:v>
                </c:pt>
                <c:pt idx="12">
                  <c:v>1.0999999999999999E-2</c:v>
                </c:pt>
                <c:pt idx="13">
                  <c:v>3.7999999999999999E-2</c:v>
                </c:pt>
                <c:pt idx="14">
                  <c:v>8.0000000000000002E-3</c:v>
                </c:pt>
              </c:numCache>
            </c:numRef>
          </c:val>
          <c:extLst xmlns:c16r2="http://schemas.microsoft.com/office/drawing/2015/06/chart">
            <c:ext xmlns:c16="http://schemas.microsoft.com/office/drawing/2014/chart" uri="{C3380CC4-5D6E-409C-BE32-E72D297353CC}">
              <c16:uniqueId val="{00000000-8C33-4F9F-AA87-FF2209DB8D33}"/>
            </c:ext>
          </c:extLst>
        </c:ser>
        <c:ser>
          <c:idx val="1"/>
          <c:order val="1"/>
          <c:tx>
            <c:strRef>
              <c:f>'5'!$C$3</c:f>
              <c:strCache>
                <c:ptCount val="1"/>
                <c:pt idx="0">
                  <c:v>Скоріше довіряю</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Times New Roman" panose="02020603050405020304" pitchFamily="18" charset="0"/>
                  </a:defRPr>
                </a:pPr>
                <a:endParaRPr lang="uk-UA"/>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'5'!$A$4:$A$18</c:f>
              <c:strCache>
                <c:ptCount val="15"/>
                <c:pt idx="0">
                  <c:v>Президент </c:v>
                </c:pt>
                <c:pt idx="1">
                  <c:v>Верховна Рада</c:v>
                </c:pt>
                <c:pt idx="2">
                  <c:v>Кабінет Міністрів</c:v>
                </c:pt>
                <c:pt idx="3">
                  <c:v>СБУ</c:v>
                </c:pt>
                <c:pt idx="4">
                  <c:v>Прокуратура</c:v>
                </c:pt>
                <c:pt idx="5">
                  <c:v>Суди</c:v>
                </c:pt>
                <c:pt idx="6">
                  <c:v>Антикорупційні органи (НАБУ,НАЗК)</c:v>
                </c:pt>
                <c:pt idx="7">
                  <c:v>Національна поліція</c:v>
                </c:pt>
                <c:pt idx="8">
                  <c:v>Збройні Сили України</c:v>
                </c:pt>
                <c:pt idx="9">
                  <c:v>Митниця</c:v>
                </c:pt>
                <c:pt idx="10">
                  <c:v>Церква і релігійні організації</c:v>
                </c:pt>
                <c:pt idx="11">
                  <c:v>ЗМІ</c:v>
                </c:pt>
                <c:pt idx="12">
                  <c:v>Громадські організації</c:v>
                </c:pt>
                <c:pt idx="13">
                  <c:v>Міжнародні організації та фонди</c:v>
                </c:pt>
                <c:pt idx="14">
                  <c:v>Місцева влада</c:v>
                </c:pt>
              </c:strCache>
            </c:strRef>
          </c:cat>
          <c:val>
            <c:numRef>
              <c:f>'5'!$C$4:$C$18</c:f>
              <c:numCache>
                <c:formatCode>0.0%</c:formatCode>
                <c:ptCount val="15"/>
                <c:pt idx="0">
                  <c:v>0.53200000000000003</c:v>
                </c:pt>
                <c:pt idx="1">
                  <c:v>0.26800000000000002</c:v>
                </c:pt>
                <c:pt idx="2">
                  <c:v>0.29699999999999999</c:v>
                </c:pt>
                <c:pt idx="3">
                  <c:v>0.34799999999999998</c:v>
                </c:pt>
                <c:pt idx="4">
                  <c:v>0.25600000000000001</c:v>
                </c:pt>
                <c:pt idx="5">
                  <c:v>0.26200000000000001</c:v>
                </c:pt>
                <c:pt idx="6">
                  <c:v>0.371</c:v>
                </c:pt>
                <c:pt idx="7">
                  <c:v>0.35</c:v>
                </c:pt>
                <c:pt idx="8">
                  <c:v>0.46800000000000003</c:v>
                </c:pt>
                <c:pt idx="9">
                  <c:v>0.21</c:v>
                </c:pt>
                <c:pt idx="10">
                  <c:v>0.34599999999999997</c:v>
                </c:pt>
                <c:pt idx="11">
                  <c:v>0.32900000000000001</c:v>
                </c:pt>
                <c:pt idx="12">
                  <c:v>0.44</c:v>
                </c:pt>
                <c:pt idx="13">
                  <c:v>0.44700000000000001</c:v>
                </c:pt>
                <c:pt idx="14">
                  <c:v>0.252</c:v>
                </c:pt>
              </c:numCache>
            </c:numRef>
          </c:val>
          <c:extLst xmlns:c16r2="http://schemas.microsoft.com/office/drawing/2015/06/chart">
            <c:ext xmlns:c16="http://schemas.microsoft.com/office/drawing/2014/chart" uri="{C3380CC4-5D6E-409C-BE32-E72D297353CC}">
              <c16:uniqueId val="{00000001-8C33-4F9F-AA87-FF2209DB8D33}"/>
            </c:ext>
          </c:extLst>
        </c:ser>
        <c:ser>
          <c:idx val="2"/>
          <c:order val="2"/>
          <c:tx>
            <c:strRef>
              <c:f>'5'!$D$3</c:f>
              <c:strCache>
                <c:ptCount val="1"/>
                <c:pt idx="0">
                  <c:v>Скоріше не довіряю</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Times New Roman" panose="02020603050405020304" pitchFamily="18" charset="0"/>
                  </a:defRPr>
                </a:pPr>
                <a:endParaRPr lang="uk-UA"/>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'5'!$A$4:$A$18</c:f>
              <c:strCache>
                <c:ptCount val="15"/>
                <c:pt idx="0">
                  <c:v>Президент </c:v>
                </c:pt>
                <c:pt idx="1">
                  <c:v>Верховна Рада</c:v>
                </c:pt>
                <c:pt idx="2">
                  <c:v>Кабінет Міністрів</c:v>
                </c:pt>
                <c:pt idx="3">
                  <c:v>СБУ</c:v>
                </c:pt>
                <c:pt idx="4">
                  <c:v>Прокуратура</c:v>
                </c:pt>
                <c:pt idx="5">
                  <c:v>Суди</c:v>
                </c:pt>
                <c:pt idx="6">
                  <c:v>Антикорупційні органи (НАБУ,НАЗК)</c:v>
                </c:pt>
                <c:pt idx="7">
                  <c:v>Національна поліція</c:v>
                </c:pt>
                <c:pt idx="8">
                  <c:v>Збройні Сили України</c:v>
                </c:pt>
                <c:pt idx="9">
                  <c:v>Митниця</c:v>
                </c:pt>
                <c:pt idx="10">
                  <c:v>Церква і релігійні організації</c:v>
                </c:pt>
                <c:pt idx="11">
                  <c:v>ЗМІ</c:v>
                </c:pt>
                <c:pt idx="12">
                  <c:v>Громадські організації</c:v>
                </c:pt>
                <c:pt idx="13">
                  <c:v>Міжнародні організації та фонди</c:v>
                </c:pt>
                <c:pt idx="14">
                  <c:v>Місцева влада</c:v>
                </c:pt>
              </c:strCache>
            </c:strRef>
          </c:cat>
          <c:val>
            <c:numRef>
              <c:f>'5'!$D$4:$D$18</c:f>
              <c:numCache>
                <c:formatCode>0.0%</c:formatCode>
                <c:ptCount val="15"/>
                <c:pt idx="0">
                  <c:v>0.21199999999999999</c:v>
                </c:pt>
                <c:pt idx="1">
                  <c:v>0.48599999999999999</c:v>
                </c:pt>
                <c:pt idx="2">
                  <c:v>0.441</c:v>
                </c:pt>
                <c:pt idx="3">
                  <c:v>0.42399999999999999</c:v>
                </c:pt>
                <c:pt idx="4">
                  <c:v>0.41499999999999998</c:v>
                </c:pt>
                <c:pt idx="5">
                  <c:v>0.35899999999999999</c:v>
                </c:pt>
                <c:pt idx="6">
                  <c:v>0.32700000000000001</c:v>
                </c:pt>
                <c:pt idx="7">
                  <c:v>0.44700000000000001</c:v>
                </c:pt>
                <c:pt idx="8">
                  <c:v>0.314</c:v>
                </c:pt>
                <c:pt idx="9">
                  <c:v>0.40899999999999997</c:v>
                </c:pt>
                <c:pt idx="10">
                  <c:v>0.377</c:v>
                </c:pt>
                <c:pt idx="11">
                  <c:v>0.50700000000000001</c:v>
                </c:pt>
                <c:pt idx="12">
                  <c:v>0.41699999999999998</c:v>
                </c:pt>
                <c:pt idx="13">
                  <c:v>0.379</c:v>
                </c:pt>
                <c:pt idx="14">
                  <c:v>0.36499999999999999</c:v>
                </c:pt>
              </c:numCache>
            </c:numRef>
          </c:val>
          <c:extLst xmlns:c16r2="http://schemas.microsoft.com/office/drawing/2015/06/chart">
            <c:ext xmlns:c16="http://schemas.microsoft.com/office/drawing/2014/chart" uri="{C3380CC4-5D6E-409C-BE32-E72D297353CC}">
              <c16:uniqueId val="{00000002-8C33-4F9F-AA87-FF2209DB8D33}"/>
            </c:ext>
          </c:extLst>
        </c:ser>
        <c:ser>
          <c:idx val="3"/>
          <c:order val="3"/>
          <c:tx>
            <c:strRef>
              <c:f>'5'!$E$3</c:f>
              <c:strCache>
                <c:ptCount val="1"/>
                <c:pt idx="0">
                  <c:v>Повністю не довіряю</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Times New Roman" panose="02020603050405020304" pitchFamily="18" charset="0"/>
                  </a:defRPr>
                </a:pPr>
                <a:endParaRPr lang="uk-UA"/>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'5'!$A$4:$A$18</c:f>
              <c:strCache>
                <c:ptCount val="15"/>
                <c:pt idx="0">
                  <c:v>Президент </c:v>
                </c:pt>
                <c:pt idx="1">
                  <c:v>Верховна Рада</c:v>
                </c:pt>
                <c:pt idx="2">
                  <c:v>Кабінет Міністрів</c:v>
                </c:pt>
                <c:pt idx="3">
                  <c:v>СБУ</c:v>
                </c:pt>
                <c:pt idx="4">
                  <c:v>Прокуратура</c:v>
                </c:pt>
                <c:pt idx="5">
                  <c:v>Суди</c:v>
                </c:pt>
                <c:pt idx="6">
                  <c:v>Антикорупційні органи (НАБУ,НАЗК)</c:v>
                </c:pt>
                <c:pt idx="7">
                  <c:v>Національна поліція</c:v>
                </c:pt>
                <c:pt idx="8">
                  <c:v>Збройні Сили України</c:v>
                </c:pt>
                <c:pt idx="9">
                  <c:v>Митниця</c:v>
                </c:pt>
                <c:pt idx="10">
                  <c:v>Церква і релігійні організації</c:v>
                </c:pt>
                <c:pt idx="11">
                  <c:v>ЗМІ</c:v>
                </c:pt>
                <c:pt idx="12">
                  <c:v>Громадські організації</c:v>
                </c:pt>
                <c:pt idx="13">
                  <c:v>Міжнародні організації та фонди</c:v>
                </c:pt>
                <c:pt idx="14">
                  <c:v>Місцева влада</c:v>
                </c:pt>
              </c:strCache>
            </c:strRef>
          </c:cat>
          <c:val>
            <c:numRef>
              <c:f>'5'!$E$4:$E$18</c:f>
              <c:numCache>
                <c:formatCode>0.0%</c:formatCode>
                <c:ptCount val="15"/>
                <c:pt idx="0">
                  <c:v>0.151</c:v>
                </c:pt>
                <c:pt idx="1">
                  <c:v>0.22</c:v>
                </c:pt>
                <c:pt idx="2">
                  <c:v>0.22600000000000001</c:v>
                </c:pt>
                <c:pt idx="3">
                  <c:v>0.187</c:v>
                </c:pt>
                <c:pt idx="4">
                  <c:v>0.30199999999999999</c:v>
                </c:pt>
                <c:pt idx="5">
                  <c:v>0.35799999999999998</c:v>
                </c:pt>
                <c:pt idx="6">
                  <c:v>0.23499999999999999</c:v>
                </c:pt>
                <c:pt idx="7">
                  <c:v>0.153</c:v>
                </c:pt>
                <c:pt idx="8">
                  <c:v>8.2000000000000003E-2</c:v>
                </c:pt>
                <c:pt idx="9">
                  <c:v>0.35199999999999998</c:v>
                </c:pt>
                <c:pt idx="10">
                  <c:v>0.184</c:v>
                </c:pt>
                <c:pt idx="11">
                  <c:v>0.14000000000000001</c:v>
                </c:pt>
                <c:pt idx="12">
                  <c:v>6.7000000000000004E-2</c:v>
                </c:pt>
                <c:pt idx="13">
                  <c:v>8.4000000000000005E-2</c:v>
                </c:pt>
                <c:pt idx="14">
                  <c:v>0.35799999999999998</c:v>
                </c:pt>
              </c:numCache>
            </c:numRef>
          </c:val>
          <c:extLst xmlns:c16r2="http://schemas.microsoft.com/office/drawing/2015/06/chart">
            <c:ext xmlns:c16="http://schemas.microsoft.com/office/drawing/2014/chart" uri="{C3380CC4-5D6E-409C-BE32-E72D297353CC}">
              <c16:uniqueId val="{00000003-8C33-4F9F-AA87-FF2209DB8D33}"/>
            </c:ext>
          </c:extLst>
        </c:ser>
        <c:ser>
          <c:idx val="4"/>
          <c:order val="4"/>
          <c:tx>
            <c:strRef>
              <c:f>'5'!$F$3</c:f>
              <c:strCache>
                <c:ptCount val="1"/>
                <c:pt idx="0">
                  <c:v>Важко відповісти</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Times New Roman" panose="02020603050405020304" pitchFamily="18" charset="0"/>
                  </a:defRPr>
                </a:pPr>
                <a:endParaRPr lang="uk-UA"/>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'5'!$A$4:$A$18</c:f>
              <c:strCache>
                <c:ptCount val="15"/>
                <c:pt idx="0">
                  <c:v>Президент </c:v>
                </c:pt>
                <c:pt idx="1">
                  <c:v>Верховна Рада</c:v>
                </c:pt>
                <c:pt idx="2">
                  <c:v>Кабінет Міністрів</c:v>
                </c:pt>
                <c:pt idx="3">
                  <c:v>СБУ</c:v>
                </c:pt>
                <c:pt idx="4">
                  <c:v>Прокуратура</c:v>
                </c:pt>
                <c:pt idx="5">
                  <c:v>Суди</c:v>
                </c:pt>
                <c:pt idx="6">
                  <c:v>Антикорупційні органи (НАБУ,НАЗК)</c:v>
                </c:pt>
                <c:pt idx="7">
                  <c:v>Національна поліція</c:v>
                </c:pt>
                <c:pt idx="8">
                  <c:v>Збройні Сили України</c:v>
                </c:pt>
                <c:pt idx="9">
                  <c:v>Митниця</c:v>
                </c:pt>
                <c:pt idx="10">
                  <c:v>Церква і релігійні організації</c:v>
                </c:pt>
                <c:pt idx="11">
                  <c:v>ЗМІ</c:v>
                </c:pt>
                <c:pt idx="12">
                  <c:v>Громадські організації</c:v>
                </c:pt>
                <c:pt idx="13">
                  <c:v>Міжнародні організації та фонди</c:v>
                </c:pt>
                <c:pt idx="14">
                  <c:v>Місцева влада</c:v>
                </c:pt>
              </c:strCache>
            </c:strRef>
          </c:cat>
          <c:val>
            <c:numRef>
              <c:f>'5'!$F$4:$F$18</c:f>
              <c:numCache>
                <c:formatCode>0.0%</c:formatCode>
                <c:ptCount val="15"/>
                <c:pt idx="0">
                  <c:v>1.9E-2</c:v>
                </c:pt>
                <c:pt idx="1">
                  <c:v>1.4999999999999999E-2</c:v>
                </c:pt>
                <c:pt idx="2">
                  <c:v>3.1E-2</c:v>
                </c:pt>
                <c:pt idx="3">
                  <c:v>2.1000000000000001E-2</c:v>
                </c:pt>
                <c:pt idx="4">
                  <c:v>1.9E-2</c:v>
                </c:pt>
                <c:pt idx="5">
                  <c:v>1.9E-2</c:v>
                </c:pt>
                <c:pt idx="6">
                  <c:v>5.7000000000000002E-2</c:v>
                </c:pt>
                <c:pt idx="7">
                  <c:v>1.7000000000000001E-2</c:v>
                </c:pt>
                <c:pt idx="8">
                  <c:v>2.9000000000000001E-2</c:v>
                </c:pt>
                <c:pt idx="9">
                  <c:v>2.5000000000000001E-2</c:v>
                </c:pt>
                <c:pt idx="10">
                  <c:v>4.5999999999999999E-2</c:v>
                </c:pt>
                <c:pt idx="11">
                  <c:v>1.7000000000000001E-2</c:v>
                </c:pt>
                <c:pt idx="12">
                  <c:v>6.5000000000000002E-2</c:v>
                </c:pt>
                <c:pt idx="13">
                  <c:v>5.1999999999999998E-2</c:v>
                </c:pt>
                <c:pt idx="14">
                  <c:v>1.7000000000000001E-2</c:v>
                </c:pt>
              </c:numCache>
            </c:numRef>
          </c:val>
          <c:extLst xmlns:c16r2="http://schemas.microsoft.com/office/drawing/2015/06/chart">
            <c:ext xmlns:c16="http://schemas.microsoft.com/office/drawing/2014/chart" uri="{C3380CC4-5D6E-409C-BE32-E72D297353CC}">
              <c16:uniqueId val="{00000004-8C33-4F9F-AA87-FF2209DB8D33}"/>
            </c:ext>
          </c:extLst>
        </c:ser>
        <c:dLbls>
          <c:dLblPos val="ctr"/>
          <c:showLegendKey val="0"/>
          <c:showVal val="1"/>
          <c:showCatName val="0"/>
          <c:showSerName val="0"/>
          <c:showPercent val="0"/>
          <c:showBubbleSize val="0"/>
        </c:dLbls>
        <c:gapWidth val="50"/>
        <c:overlap val="100"/>
        <c:axId val="1254712224"/>
        <c:axId val="1254718208"/>
      </c:barChart>
      <c:catAx>
        <c:axId val="1254712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mn-lt"/>
                <a:ea typeface="+mn-ea"/>
                <a:cs typeface="Times New Roman" panose="02020603050405020304" pitchFamily="18" charset="0"/>
              </a:defRPr>
            </a:pPr>
            <a:endParaRPr lang="uk-UA"/>
          </a:p>
        </c:txPr>
        <c:crossAx val="1254718208"/>
        <c:crosses val="autoZero"/>
        <c:auto val="1"/>
        <c:lblAlgn val="ctr"/>
        <c:lblOffset val="100"/>
        <c:noMultiLvlLbl val="0"/>
      </c:catAx>
      <c:valAx>
        <c:axId val="125471820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54712224"/>
        <c:crosses val="autoZero"/>
        <c:crossBetween val="between"/>
      </c:valAx>
      <c:spPr>
        <a:noFill/>
        <a:ln>
          <a:noFill/>
        </a:ln>
        <a:effectLst/>
      </c:spPr>
    </c:plotArea>
    <c:legend>
      <c:legendPos val="b"/>
      <c:layout>
        <c:manualLayout>
          <c:xMode val="edge"/>
          <c:yMode val="edge"/>
          <c:x val="3.2223648674350486E-2"/>
          <c:y val="0.88934825538239992"/>
          <c:w val="0.93555260755449043"/>
          <c:h val="9.6529113100594102E-2"/>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uk-UA"/>
        </a:p>
      </c:txPr>
    </c:legend>
    <c:plotVisOnly val="1"/>
    <c:dispBlanksAs val="gap"/>
    <c:showDLblsOverMax val="0"/>
  </c:chart>
  <c:spPr>
    <a:noFill/>
    <a:ln>
      <a:noFill/>
    </a:ln>
    <a:effectLst/>
  </c:spPr>
  <c:txPr>
    <a:bodyPr/>
    <a:lstStyle/>
    <a:p>
      <a:pPr>
        <a:defRPr sz="1800">
          <a:solidFill>
            <a:sysClr val="windowText" lastClr="000000"/>
          </a:solidFill>
          <a:latin typeface="+mn-lt"/>
          <a:cs typeface="Times New Roman" panose="02020603050405020304" pitchFamily="18" charset="0"/>
        </a:defRPr>
      </a:pPr>
      <a:endParaRPr lang="uk-UA"/>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842248675144565"/>
          <c:y val="3.432025187398504E-2"/>
          <c:w val="0.52675521620403509"/>
          <c:h val="0.93157112363114003"/>
        </c:manualLayout>
      </c:layout>
      <c:barChart>
        <c:barDir val="bar"/>
        <c:grouping val="clustered"/>
        <c:varyColors val="0"/>
        <c:ser>
          <c:idx val="0"/>
          <c:order val="0"/>
          <c:tx>
            <c:strRef>
              <c:f>'3'!$A$1</c:f>
              <c:strCache>
                <c:ptCount val="1"/>
                <c:pt idx="0">
                  <c:v>Чи стикалися Ви с проявами корупції?  (Можливі кілька варіантів відповідей)</c:v>
                </c:pt>
              </c:strCache>
            </c:strRef>
          </c:tx>
          <c:spPr>
            <a:solidFill>
              <a:srgbClr val="0070C0"/>
            </a:solidFill>
            <a:ln>
              <a:noFill/>
            </a:ln>
            <a:effectLst/>
          </c:spPr>
          <c:invertIfNegative val="0"/>
          <c:dPt>
            <c:idx val="1"/>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1-DEE7-4ED7-A276-49767C2BB995}"/>
              </c:ext>
            </c:extLst>
          </c:dPt>
          <c:dPt>
            <c:idx val="3"/>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DEE7-4ED7-A276-49767C2BB995}"/>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'3'!$A$3:$A$10</c:f>
              <c:strCache>
                <c:ptCount val="8"/>
                <c:pt idx="0">
                  <c:v>Так, на кордоні</c:v>
                </c:pt>
                <c:pt idx="1">
                  <c:v>Важко відповісти</c:v>
                </c:pt>
                <c:pt idx="2">
                  <c:v>Так, при влаштуванні на рооту</c:v>
                </c:pt>
                <c:pt idx="3">
                  <c:v>Не стикався (-лась)</c:v>
                </c:pt>
                <c:pt idx="4">
                  <c:v>Так, в освітніх установах</c:v>
                </c:pt>
                <c:pt idx="5">
                  <c:v>Так, з боку правоохоронних органів</c:v>
                </c:pt>
                <c:pt idx="6">
                  <c:v>Так, в медичних установах</c:v>
                </c:pt>
                <c:pt idx="7">
                  <c:v>Так, при оформленні документів(надання адміністративних послуг)</c:v>
                </c:pt>
              </c:strCache>
            </c:strRef>
          </c:cat>
          <c:val>
            <c:numRef>
              <c:f>'3'!$B$3:$B$10</c:f>
              <c:numCache>
                <c:formatCode>0.0%</c:formatCode>
                <c:ptCount val="8"/>
                <c:pt idx="0">
                  <c:v>4.8000000000000001E-2</c:v>
                </c:pt>
                <c:pt idx="1">
                  <c:v>0.05</c:v>
                </c:pt>
                <c:pt idx="2">
                  <c:v>5.7000000000000002E-2</c:v>
                </c:pt>
                <c:pt idx="3">
                  <c:v>0.16600000000000001</c:v>
                </c:pt>
                <c:pt idx="4">
                  <c:v>0.216</c:v>
                </c:pt>
                <c:pt idx="5">
                  <c:v>0.33300000000000002</c:v>
                </c:pt>
                <c:pt idx="6">
                  <c:v>0.38400000000000001</c:v>
                </c:pt>
                <c:pt idx="7">
                  <c:v>0.46100000000000002</c:v>
                </c:pt>
              </c:numCache>
            </c:numRef>
          </c:val>
          <c:extLst xmlns:c16r2="http://schemas.microsoft.com/office/drawing/2015/06/chart">
            <c:ext xmlns:c16="http://schemas.microsoft.com/office/drawing/2014/chart" uri="{C3380CC4-5D6E-409C-BE32-E72D297353CC}">
              <c16:uniqueId val="{00000004-DEE7-4ED7-A276-49767C2BB995}"/>
            </c:ext>
          </c:extLst>
        </c:ser>
        <c:dLbls>
          <c:dLblPos val="outEnd"/>
          <c:showLegendKey val="0"/>
          <c:showVal val="1"/>
          <c:showCatName val="0"/>
          <c:showSerName val="0"/>
          <c:showPercent val="0"/>
          <c:showBubbleSize val="0"/>
        </c:dLbls>
        <c:gapWidth val="60"/>
        <c:axId val="1254714400"/>
        <c:axId val="1254714944"/>
      </c:barChart>
      <c:catAx>
        <c:axId val="1254714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Times New Roman" panose="02020603050405020304" pitchFamily="18" charset="0"/>
              </a:defRPr>
            </a:pPr>
            <a:endParaRPr lang="uk-UA"/>
          </a:p>
        </c:txPr>
        <c:crossAx val="1254714944"/>
        <c:crosses val="autoZero"/>
        <c:auto val="1"/>
        <c:lblAlgn val="ctr"/>
        <c:lblOffset val="100"/>
        <c:noMultiLvlLbl val="0"/>
      </c:catAx>
      <c:valAx>
        <c:axId val="1254714944"/>
        <c:scaling>
          <c:orientation val="minMax"/>
        </c:scaling>
        <c:delete val="1"/>
        <c:axPos val="b"/>
        <c:numFmt formatCode="0.0%" sourceLinked="1"/>
        <c:majorTickMark val="none"/>
        <c:minorTickMark val="none"/>
        <c:tickLblPos val="nextTo"/>
        <c:crossAx val="1254714400"/>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ysClr val="windowText" lastClr="000000"/>
          </a:solidFill>
          <a:latin typeface="+mn-lt"/>
          <a:cs typeface="Times New Roman" panose="02020603050405020304" pitchFamily="18" charset="0"/>
        </a:defRPr>
      </a:pPr>
      <a:endParaRPr lang="uk-UA"/>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'1.4'!$O$9</c:f>
              <c:strCache>
                <c:ptCount val="1"/>
                <c:pt idx="0">
                  <c:v>міське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uk-UA"/>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'1.4'!$J$10:$J$11</c:f>
              <c:strCache>
                <c:ptCount val="2"/>
                <c:pt idx="0">
                  <c:v>Херсонська область  </c:v>
                </c:pt>
                <c:pt idx="1">
                  <c:v>ХМТГ</c:v>
                </c:pt>
              </c:strCache>
            </c:strRef>
          </c:cat>
          <c:val>
            <c:numRef>
              <c:f>'1.4'!$O$10:$O$11</c:f>
              <c:numCache>
                <c:formatCode>0%</c:formatCode>
                <c:ptCount val="2"/>
                <c:pt idx="0">
                  <c:v>0.61439628132785551</c:v>
                </c:pt>
                <c:pt idx="1">
                  <c:v>0.9650872740295533</c:v>
                </c:pt>
              </c:numCache>
            </c:numRef>
          </c:val>
          <c:extLst xmlns:c16r2="http://schemas.microsoft.com/office/drawing/2015/06/chart">
            <c:ext xmlns:c16="http://schemas.microsoft.com/office/drawing/2014/chart" uri="{C3380CC4-5D6E-409C-BE32-E72D297353CC}">
              <c16:uniqueId val="{00000000-B764-4841-A92C-A095A7F053A1}"/>
            </c:ext>
          </c:extLst>
        </c:ser>
        <c:ser>
          <c:idx val="1"/>
          <c:order val="1"/>
          <c:tx>
            <c:strRef>
              <c:f>'1.4'!$P$9</c:f>
              <c:strCache>
                <c:ptCount val="1"/>
                <c:pt idx="0">
                  <c:v>сільське</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uk-UA"/>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'1.4'!$J$10:$J$11</c:f>
              <c:strCache>
                <c:ptCount val="2"/>
                <c:pt idx="0">
                  <c:v>Херсонська область  </c:v>
                </c:pt>
                <c:pt idx="1">
                  <c:v>ХМТГ</c:v>
                </c:pt>
              </c:strCache>
            </c:strRef>
          </c:cat>
          <c:val>
            <c:numRef>
              <c:f>'1.4'!$P$10:$P$11</c:f>
              <c:numCache>
                <c:formatCode>0%</c:formatCode>
                <c:ptCount val="2"/>
                <c:pt idx="0">
                  <c:v>0.38560371867214449</c:v>
                </c:pt>
                <c:pt idx="1">
                  <c:v>3.4912725970446722E-2</c:v>
                </c:pt>
              </c:numCache>
            </c:numRef>
          </c:val>
          <c:extLst xmlns:c16r2="http://schemas.microsoft.com/office/drawing/2015/06/chart">
            <c:ext xmlns:c16="http://schemas.microsoft.com/office/drawing/2014/chart" uri="{C3380CC4-5D6E-409C-BE32-E72D297353CC}">
              <c16:uniqueId val="{00000001-B764-4841-A92C-A095A7F053A1}"/>
            </c:ext>
          </c:extLst>
        </c:ser>
        <c:dLbls>
          <c:dLblPos val="ctr"/>
          <c:showLegendKey val="0"/>
          <c:showVal val="1"/>
          <c:showCatName val="0"/>
          <c:showSerName val="0"/>
          <c:showPercent val="0"/>
          <c:showBubbleSize val="0"/>
        </c:dLbls>
        <c:gapWidth val="150"/>
        <c:overlap val="100"/>
        <c:axId val="1133606784"/>
        <c:axId val="1133606240"/>
      </c:barChart>
      <c:catAx>
        <c:axId val="1133606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uk-UA"/>
          </a:p>
        </c:txPr>
        <c:crossAx val="1133606240"/>
        <c:crosses val="autoZero"/>
        <c:auto val="1"/>
        <c:lblAlgn val="ctr"/>
        <c:lblOffset val="100"/>
        <c:noMultiLvlLbl val="0"/>
      </c:catAx>
      <c:valAx>
        <c:axId val="1133606240"/>
        <c:scaling>
          <c:orientation val="minMax"/>
        </c:scaling>
        <c:delete val="1"/>
        <c:axPos val="b"/>
        <c:numFmt formatCode="0%" sourceLinked="1"/>
        <c:majorTickMark val="none"/>
        <c:minorTickMark val="none"/>
        <c:tickLblPos val="nextTo"/>
        <c:crossAx val="113360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uk-UA"/>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505376344086023E-2"/>
          <c:y val="3.483767935669245E-2"/>
          <c:w val="0.77404976870559816"/>
          <c:h val="0.775110186317994"/>
        </c:manualLayout>
      </c:layout>
      <c:barChart>
        <c:barDir val="bar"/>
        <c:grouping val="stacked"/>
        <c:varyColors val="0"/>
        <c:ser>
          <c:idx val="0"/>
          <c:order val="0"/>
          <c:tx>
            <c:strRef>
              <c:f>Аркуш1!$R$26</c:f>
              <c:strCache>
                <c:ptCount val="1"/>
                <c:pt idx="0">
                  <c:v>Міське</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uk-UA"/>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Аркуш1!$K$27:$K$41</c:f>
              <c:strCache>
                <c:ptCount val="15"/>
                <c:pt idx="0">
                  <c:v>0 - 4</c:v>
                </c:pt>
                <c:pt idx="1">
                  <c:v>5 - 9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  70+</c:v>
                </c:pt>
              </c:strCache>
            </c:strRef>
          </c:cat>
          <c:val>
            <c:numRef>
              <c:f>Аркуш1!$R$27:$R$41</c:f>
              <c:numCache>
                <c:formatCode>#;#;#</c:formatCode>
                <c:ptCount val="15"/>
                <c:pt idx="0">
                  <c:v>-28076</c:v>
                </c:pt>
                <c:pt idx="1">
                  <c:v>-35232</c:v>
                </c:pt>
                <c:pt idx="2">
                  <c:v>-34832</c:v>
                </c:pt>
                <c:pt idx="3">
                  <c:v>-28459</c:v>
                </c:pt>
                <c:pt idx="4">
                  <c:v>-26849</c:v>
                </c:pt>
                <c:pt idx="5">
                  <c:v>-36868</c:v>
                </c:pt>
                <c:pt idx="6">
                  <c:v>-51290</c:v>
                </c:pt>
                <c:pt idx="7">
                  <c:v>-54622</c:v>
                </c:pt>
                <c:pt idx="8">
                  <c:v>-45295</c:v>
                </c:pt>
                <c:pt idx="9">
                  <c:v>-43993</c:v>
                </c:pt>
                <c:pt idx="10">
                  <c:v>-41098</c:v>
                </c:pt>
                <c:pt idx="11">
                  <c:v>-45003</c:v>
                </c:pt>
                <c:pt idx="12">
                  <c:v>-43812</c:v>
                </c:pt>
                <c:pt idx="13">
                  <c:v>-37961</c:v>
                </c:pt>
                <c:pt idx="14">
                  <c:v>-67988</c:v>
                </c:pt>
              </c:numCache>
            </c:numRef>
          </c:val>
          <c:extLst xmlns:c16r2="http://schemas.microsoft.com/office/drawing/2015/06/chart">
            <c:ext xmlns:c16="http://schemas.microsoft.com/office/drawing/2014/chart" uri="{C3380CC4-5D6E-409C-BE32-E72D297353CC}">
              <c16:uniqueId val="{00000000-8319-48C2-80D1-5B06F4A036C6}"/>
            </c:ext>
          </c:extLst>
        </c:ser>
        <c:ser>
          <c:idx val="1"/>
          <c:order val="1"/>
          <c:tx>
            <c:strRef>
              <c:f>Аркуш1!$S$26</c:f>
              <c:strCache>
                <c:ptCount val="1"/>
                <c:pt idx="0">
                  <c:v>Сільське</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uk-UA"/>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Аркуш1!$K$27:$K$41</c:f>
              <c:strCache>
                <c:ptCount val="15"/>
                <c:pt idx="0">
                  <c:v>0 - 4</c:v>
                </c:pt>
                <c:pt idx="1">
                  <c:v>5 - 9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  70+</c:v>
                </c:pt>
              </c:strCache>
            </c:strRef>
          </c:cat>
          <c:val>
            <c:numRef>
              <c:f>Аркуш1!$S$27:$S$41</c:f>
              <c:numCache>
                <c:formatCode>0</c:formatCode>
                <c:ptCount val="15"/>
                <c:pt idx="0">
                  <c:v>17086</c:v>
                </c:pt>
                <c:pt idx="1">
                  <c:v>24097</c:v>
                </c:pt>
                <c:pt idx="2">
                  <c:v>23646</c:v>
                </c:pt>
                <c:pt idx="3">
                  <c:v>18824</c:v>
                </c:pt>
                <c:pt idx="4">
                  <c:v>22084</c:v>
                </c:pt>
                <c:pt idx="5">
                  <c:v>26688</c:v>
                </c:pt>
                <c:pt idx="6">
                  <c:v>33051</c:v>
                </c:pt>
                <c:pt idx="7">
                  <c:v>27943</c:v>
                </c:pt>
                <c:pt idx="8">
                  <c:v>28357</c:v>
                </c:pt>
                <c:pt idx="9">
                  <c:v>28226</c:v>
                </c:pt>
                <c:pt idx="10">
                  <c:v>26169</c:v>
                </c:pt>
                <c:pt idx="11">
                  <c:v>27500</c:v>
                </c:pt>
                <c:pt idx="12">
                  <c:v>27034</c:v>
                </c:pt>
                <c:pt idx="13">
                  <c:v>22251</c:v>
                </c:pt>
                <c:pt idx="14">
                  <c:v>40941</c:v>
                </c:pt>
              </c:numCache>
            </c:numRef>
          </c:val>
          <c:extLst xmlns:c16r2="http://schemas.microsoft.com/office/drawing/2015/06/chart">
            <c:ext xmlns:c16="http://schemas.microsoft.com/office/drawing/2014/chart" uri="{C3380CC4-5D6E-409C-BE32-E72D297353CC}">
              <c16:uniqueId val="{00000001-8319-48C2-80D1-5B06F4A036C6}"/>
            </c:ext>
          </c:extLst>
        </c:ser>
        <c:dLbls>
          <c:dLblPos val="ctr"/>
          <c:showLegendKey val="0"/>
          <c:showVal val="1"/>
          <c:showCatName val="0"/>
          <c:showSerName val="0"/>
          <c:showPercent val="0"/>
          <c:showBubbleSize val="0"/>
        </c:dLbls>
        <c:gapWidth val="50"/>
        <c:overlap val="100"/>
        <c:axId val="1133600800"/>
        <c:axId val="1133597536"/>
      </c:barChart>
      <c:catAx>
        <c:axId val="1133600800"/>
        <c:scaling>
          <c:orientation val="minMax"/>
        </c:scaling>
        <c:delete val="0"/>
        <c:axPos val="r"/>
        <c:title>
          <c:tx>
            <c:strRef>
              <c:f>Аркуш1!$K$26</c:f>
              <c:strCache>
                <c:ptCount val="1"/>
                <c:pt idx="0">
                  <c:v>Вікова категорія</c:v>
                </c:pt>
              </c:strCache>
            </c:strRef>
          </c:tx>
          <c:layout>
            <c:manualLayout>
              <c:xMode val="edge"/>
              <c:yMode val="edge"/>
              <c:x val="0.92650426028124788"/>
              <c:y val="0.2532477345533421"/>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uk-UA"/>
          </a:p>
        </c:txPr>
        <c:crossAx val="1133597536"/>
        <c:crosses val="max"/>
        <c:auto val="1"/>
        <c:lblAlgn val="ctr"/>
        <c:lblOffset val="100"/>
        <c:noMultiLvlLbl val="0"/>
      </c:catAx>
      <c:valAx>
        <c:axId val="1133597536"/>
        <c:scaling>
          <c:orientation val="minMax"/>
        </c:scaling>
        <c:delete val="1"/>
        <c:axPos val="b"/>
        <c:title>
          <c:tx>
            <c:strRef>
              <c:f>Аркуш1!$L$25</c:f>
              <c:strCache>
                <c:ptCount val="1"/>
                <c:pt idx="0">
                  <c:v>Чисельність населення, осіб</c:v>
                </c:pt>
              </c:strCache>
            </c:strRef>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title>
        <c:numFmt formatCode="#;#;#" sourceLinked="1"/>
        <c:majorTickMark val="none"/>
        <c:minorTickMark val="none"/>
        <c:tickLblPos val="nextTo"/>
        <c:crossAx val="1133600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uk-UA"/>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720624483866327"/>
          <c:y val="0.12823215624064377"/>
          <c:w val="0.36641941012067231"/>
          <c:h val="0.68622349084506407"/>
        </c:manualLayout>
      </c:layout>
      <c:radarChart>
        <c:radarStyle val="marker"/>
        <c:varyColors val="0"/>
        <c:ser>
          <c:idx val="0"/>
          <c:order val="0"/>
          <c:tx>
            <c:strRef>
              <c:f>Аркуш3!$B$82</c:f>
              <c:strCache>
                <c:ptCount val="1"/>
                <c:pt idx="0">
                  <c:v>2013</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Аркуш3!$C$81:$H$81</c:f>
              <c:strCache>
                <c:ptCount val="6"/>
                <c:pt idx="0">
                  <c:v>Відтворення населення</c:v>
                </c:pt>
                <c:pt idx="1">
                  <c:v>Соціальне середовище</c:v>
                </c:pt>
                <c:pt idx="2">
                  <c:v>Комфортне життя</c:v>
                </c:pt>
                <c:pt idx="3">
                  <c:v>Добробут</c:v>
                </c:pt>
                <c:pt idx="4">
                  <c:v>Гідна праця</c:v>
                </c:pt>
                <c:pt idx="5">
                  <c:v>Освіта</c:v>
                </c:pt>
              </c:strCache>
            </c:strRef>
          </c:cat>
          <c:val>
            <c:numRef>
              <c:f>Аркуш3!$C$82:$H$82</c:f>
              <c:numCache>
                <c:formatCode>0.0000</c:formatCode>
                <c:ptCount val="6"/>
                <c:pt idx="0">
                  <c:v>0.66279999999999994</c:v>
                </c:pt>
                <c:pt idx="1">
                  <c:v>0.3478</c:v>
                </c:pt>
                <c:pt idx="2">
                  <c:v>0.6169</c:v>
                </c:pt>
                <c:pt idx="3">
                  <c:v>0.48799999999999999</c:v>
                </c:pt>
                <c:pt idx="4">
                  <c:v>0.5625</c:v>
                </c:pt>
                <c:pt idx="5">
                  <c:v>0.82279999999999998</c:v>
                </c:pt>
              </c:numCache>
            </c:numRef>
          </c:val>
          <c:extLst xmlns:c16r2="http://schemas.microsoft.com/office/drawing/2015/06/chart">
            <c:ext xmlns:c16="http://schemas.microsoft.com/office/drawing/2014/chart" uri="{C3380CC4-5D6E-409C-BE32-E72D297353CC}">
              <c16:uniqueId val="{00000000-C2EE-4B78-A060-E1A6A774A148}"/>
            </c:ext>
          </c:extLst>
        </c:ser>
        <c:ser>
          <c:idx val="1"/>
          <c:order val="1"/>
          <c:tx>
            <c:strRef>
              <c:f>Аркуш3!$B$83</c:f>
              <c:strCache>
                <c:ptCount val="1"/>
                <c:pt idx="0">
                  <c:v>Максимальне значення</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Аркуш3!$C$81:$H$81</c:f>
              <c:strCache>
                <c:ptCount val="6"/>
                <c:pt idx="0">
                  <c:v>Відтворення населення</c:v>
                </c:pt>
                <c:pt idx="1">
                  <c:v>Соціальне середовище</c:v>
                </c:pt>
                <c:pt idx="2">
                  <c:v>Комфортне життя</c:v>
                </c:pt>
                <c:pt idx="3">
                  <c:v>Добробут</c:v>
                </c:pt>
                <c:pt idx="4">
                  <c:v>Гідна праця</c:v>
                </c:pt>
                <c:pt idx="5">
                  <c:v>Освіта</c:v>
                </c:pt>
              </c:strCache>
            </c:strRef>
          </c:cat>
          <c:val>
            <c:numRef>
              <c:f>Аркуш3!$C$83:$H$83</c:f>
              <c:numCache>
                <c:formatCode>General</c:formatCode>
                <c:ptCount val="6"/>
                <c:pt idx="0">
                  <c:v>0.73719999999999997</c:v>
                </c:pt>
                <c:pt idx="1">
                  <c:v>0.71040000000000003</c:v>
                </c:pt>
                <c:pt idx="2">
                  <c:v>0.78959999999999997</c:v>
                </c:pt>
                <c:pt idx="3">
                  <c:v>0.87770000000000004</c:v>
                </c:pt>
                <c:pt idx="4">
                  <c:v>0.65210000000000001</c:v>
                </c:pt>
                <c:pt idx="5">
                  <c:v>0.85309999999999997</c:v>
                </c:pt>
              </c:numCache>
            </c:numRef>
          </c:val>
          <c:extLst xmlns:c16r2="http://schemas.microsoft.com/office/drawing/2015/06/chart">
            <c:ext xmlns:c16="http://schemas.microsoft.com/office/drawing/2014/chart" uri="{C3380CC4-5D6E-409C-BE32-E72D297353CC}">
              <c16:uniqueId val="{00000001-C2EE-4B78-A060-E1A6A774A148}"/>
            </c:ext>
          </c:extLst>
        </c:ser>
        <c:dLbls>
          <c:showLegendKey val="0"/>
          <c:showVal val="0"/>
          <c:showCatName val="0"/>
          <c:showSerName val="0"/>
          <c:showPercent val="0"/>
          <c:showBubbleSize val="0"/>
        </c:dLbls>
        <c:axId val="1133602976"/>
        <c:axId val="1133603520"/>
      </c:radarChart>
      <c:catAx>
        <c:axId val="113360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crossAx val="1133603520"/>
        <c:crosses val="autoZero"/>
        <c:auto val="1"/>
        <c:lblAlgn val="ctr"/>
        <c:lblOffset val="100"/>
        <c:noMultiLvlLbl val="0"/>
      </c:catAx>
      <c:valAx>
        <c:axId val="1133603520"/>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uk-UA"/>
          </a:p>
        </c:txPr>
        <c:crossAx val="1133602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uk-UA"/>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720624483866327"/>
          <c:y val="0.12823215624064377"/>
          <c:w val="0.36641941012067231"/>
          <c:h val="0.68622349084506407"/>
        </c:manualLayout>
      </c:layout>
      <c:radarChart>
        <c:radarStyle val="marker"/>
        <c:varyColors val="0"/>
        <c:ser>
          <c:idx val="0"/>
          <c:order val="0"/>
          <c:tx>
            <c:strRef>
              <c:f>Аркуш3!$B$86</c:f>
              <c:strCache>
                <c:ptCount val="1"/>
                <c:pt idx="0">
                  <c:v>2017</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Аркуш3!$C$81:$H$81</c:f>
              <c:strCache>
                <c:ptCount val="6"/>
                <c:pt idx="0">
                  <c:v>Відтворення населення</c:v>
                </c:pt>
                <c:pt idx="1">
                  <c:v>Соціальне середовище</c:v>
                </c:pt>
                <c:pt idx="2">
                  <c:v>Комфортне життя</c:v>
                </c:pt>
                <c:pt idx="3">
                  <c:v>Добробут</c:v>
                </c:pt>
                <c:pt idx="4">
                  <c:v>Гідна праця</c:v>
                </c:pt>
                <c:pt idx="5">
                  <c:v>Освіта</c:v>
                </c:pt>
              </c:strCache>
            </c:strRef>
          </c:cat>
          <c:val>
            <c:numRef>
              <c:f>Аркуш3!$C$86:$H$86</c:f>
              <c:numCache>
                <c:formatCode>0.0000</c:formatCode>
                <c:ptCount val="6"/>
                <c:pt idx="0">
                  <c:v>0.66920000000000002</c:v>
                </c:pt>
                <c:pt idx="1">
                  <c:v>0.4083</c:v>
                </c:pt>
                <c:pt idx="2">
                  <c:v>0.6472</c:v>
                </c:pt>
                <c:pt idx="3">
                  <c:v>0.4985</c:v>
                </c:pt>
                <c:pt idx="4">
                  <c:v>0.50080000000000002</c:v>
                </c:pt>
                <c:pt idx="5">
                  <c:v>0.81979999999999997</c:v>
                </c:pt>
              </c:numCache>
            </c:numRef>
          </c:val>
          <c:extLst xmlns:c16r2="http://schemas.microsoft.com/office/drawing/2015/06/chart">
            <c:ext xmlns:c16="http://schemas.microsoft.com/office/drawing/2014/chart" uri="{C3380CC4-5D6E-409C-BE32-E72D297353CC}">
              <c16:uniqueId val="{00000000-873C-4EC3-A264-8401D507AC5B}"/>
            </c:ext>
          </c:extLst>
        </c:ser>
        <c:ser>
          <c:idx val="1"/>
          <c:order val="1"/>
          <c:tx>
            <c:strRef>
              <c:f>Аркуш3!$B$87</c:f>
              <c:strCache>
                <c:ptCount val="1"/>
                <c:pt idx="0">
                  <c:v>Максимальне значення</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Аркуш3!$C$81:$H$81</c:f>
              <c:strCache>
                <c:ptCount val="6"/>
                <c:pt idx="0">
                  <c:v>Відтворення населення</c:v>
                </c:pt>
                <c:pt idx="1">
                  <c:v>Соціальне середовище</c:v>
                </c:pt>
                <c:pt idx="2">
                  <c:v>Комфортне життя</c:v>
                </c:pt>
                <c:pt idx="3">
                  <c:v>Добробут</c:v>
                </c:pt>
                <c:pt idx="4">
                  <c:v>Гідна праця</c:v>
                </c:pt>
                <c:pt idx="5">
                  <c:v>Освіта</c:v>
                </c:pt>
              </c:strCache>
            </c:strRef>
          </c:cat>
          <c:val>
            <c:numRef>
              <c:f>Аркуш3!$C$87:$H$87</c:f>
              <c:numCache>
                <c:formatCode>0.0000</c:formatCode>
                <c:ptCount val="6"/>
                <c:pt idx="0">
                  <c:v>0.77249999999999996</c:v>
                </c:pt>
                <c:pt idx="1">
                  <c:v>0.7732</c:v>
                </c:pt>
                <c:pt idx="2">
                  <c:v>0.70450000000000002</c:v>
                </c:pt>
                <c:pt idx="3">
                  <c:v>0.87050000000000005</c:v>
                </c:pt>
                <c:pt idx="4">
                  <c:v>0.57310000000000005</c:v>
                </c:pt>
                <c:pt idx="5">
                  <c:v>0.87039999999999995</c:v>
                </c:pt>
              </c:numCache>
            </c:numRef>
          </c:val>
          <c:extLst xmlns:c16r2="http://schemas.microsoft.com/office/drawing/2015/06/chart">
            <c:ext xmlns:c16="http://schemas.microsoft.com/office/drawing/2014/chart" uri="{C3380CC4-5D6E-409C-BE32-E72D297353CC}">
              <c16:uniqueId val="{00000001-873C-4EC3-A264-8401D507AC5B}"/>
            </c:ext>
          </c:extLst>
        </c:ser>
        <c:dLbls>
          <c:showLegendKey val="0"/>
          <c:showVal val="0"/>
          <c:showCatName val="0"/>
          <c:showSerName val="0"/>
          <c:showPercent val="0"/>
          <c:showBubbleSize val="0"/>
        </c:dLbls>
        <c:axId val="1133604064"/>
        <c:axId val="1133604608"/>
      </c:radarChart>
      <c:catAx>
        <c:axId val="113360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crossAx val="1133604608"/>
        <c:crosses val="autoZero"/>
        <c:auto val="1"/>
        <c:lblAlgn val="ctr"/>
        <c:lblOffset val="100"/>
        <c:noMultiLvlLbl val="0"/>
      </c:catAx>
      <c:valAx>
        <c:axId val="1133604608"/>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uk-UA"/>
          </a:p>
        </c:txPr>
        <c:crossAx val="1133604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uk-UA"/>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Аркуш1!$B$67</c:f>
              <c:strCache>
                <c:ptCount val="1"/>
                <c:pt idx="0">
                  <c:v>Ранг</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Аркуш1!$C$65:$P$65</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Аркуш1!$C$67:$P$67</c:f>
              <c:numCache>
                <c:formatCode>0</c:formatCode>
                <c:ptCount val="14"/>
                <c:pt idx="0">
                  <c:v>20</c:v>
                </c:pt>
                <c:pt idx="1">
                  <c:v>20</c:v>
                </c:pt>
                <c:pt idx="2">
                  <c:v>22</c:v>
                </c:pt>
                <c:pt idx="3">
                  <c:v>21</c:v>
                </c:pt>
                <c:pt idx="4">
                  <c:v>21</c:v>
                </c:pt>
                <c:pt idx="5">
                  <c:v>24</c:v>
                </c:pt>
                <c:pt idx="6">
                  <c:v>23</c:v>
                </c:pt>
                <c:pt idx="7">
                  <c:v>23</c:v>
                </c:pt>
                <c:pt idx="8">
                  <c:v>22</c:v>
                </c:pt>
                <c:pt idx="9">
                  <c:v>21</c:v>
                </c:pt>
                <c:pt idx="10">
                  <c:v>21</c:v>
                </c:pt>
                <c:pt idx="11">
                  <c:v>20</c:v>
                </c:pt>
                <c:pt idx="12">
                  <c:v>21</c:v>
                </c:pt>
                <c:pt idx="13">
                  <c:v>21</c:v>
                </c:pt>
              </c:numCache>
            </c:numRef>
          </c:val>
          <c:extLst xmlns:c16r2="http://schemas.microsoft.com/office/drawing/2015/06/chart">
            <c:ext xmlns:c16="http://schemas.microsoft.com/office/drawing/2014/chart" uri="{C3380CC4-5D6E-409C-BE32-E72D297353CC}">
              <c16:uniqueId val="{00000000-1D5F-4D0F-B227-0946C72E6D8E}"/>
            </c:ext>
          </c:extLst>
        </c:ser>
        <c:dLbls>
          <c:showLegendKey val="0"/>
          <c:showVal val="0"/>
          <c:showCatName val="0"/>
          <c:showSerName val="0"/>
          <c:showPercent val="0"/>
          <c:showBubbleSize val="0"/>
        </c:dLbls>
        <c:gapWidth val="219"/>
        <c:axId val="1133609504"/>
        <c:axId val="1133605696"/>
      </c:barChart>
      <c:lineChart>
        <c:grouping val="standard"/>
        <c:varyColors val="0"/>
        <c:ser>
          <c:idx val="0"/>
          <c:order val="0"/>
          <c:tx>
            <c:strRef>
              <c:f>Аркуш1!$B$66</c:f>
              <c:strCache>
                <c:ptCount val="1"/>
                <c:pt idx="0">
                  <c:v>Інтегральна оцінка</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Аркуш1!$C$65:$P$65</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Аркуш1!$C$66:$P$66</c:f>
              <c:numCache>
                <c:formatCode>0.00</c:formatCode>
                <c:ptCount val="14"/>
                <c:pt idx="0">
                  <c:v>3.2839999999999998</c:v>
                </c:pt>
                <c:pt idx="1">
                  <c:v>3.3641999999999999</c:v>
                </c:pt>
                <c:pt idx="2">
                  <c:v>3.3351999999999999</c:v>
                </c:pt>
                <c:pt idx="3">
                  <c:v>3.4333</c:v>
                </c:pt>
                <c:pt idx="4">
                  <c:v>3.4676999999999998</c:v>
                </c:pt>
                <c:pt idx="5">
                  <c:v>3.3795999999999999</c:v>
                </c:pt>
                <c:pt idx="6">
                  <c:v>3.4264999999999999</c:v>
                </c:pt>
                <c:pt idx="7">
                  <c:v>3.4941</c:v>
                </c:pt>
                <c:pt idx="8">
                  <c:v>3.5956999999999999</c:v>
                </c:pt>
                <c:pt idx="9">
                  <c:v>3.5007999999999999</c:v>
                </c:pt>
                <c:pt idx="10">
                  <c:v>3.5794000000000001</c:v>
                </c:pt>
                <c:pt idx="11">
                  <c:v>3.609</c:v>
                </c:pt>
                <c:pt idx="12">
                  <c:v>3.6267</c:v>
                </c:pt>
                <c:pt idx="13">
                  <c:v>3.5438000000000001</c:v>
                </c:pt>
              </c:numCache>
            </c:numRef>
          </c:val>
          <c:smooth val="0"/>
          <c:extLst xmlns:c16r2="http://schemas.microsoft.com/office/drawing/2015/06/chart">
            <c:ext xmlns:c16="http://schemas.microsoft.com/office/drawing/2014/chart" uri="{C3380CC4-5D6E-409C-BE32-E72D297353CC}">
              <c16:uniqueId val="{00000001-1D5F-4D0F-B227-0946C72E6D8E}"/>
            </c:ext>
          </c:extLst>
        </c:ser>
        <c:dLbls>
          <c:showLegendKey val="0"/>
          <c:showVal val="0"/>
          <c:showCatName val="0"/>
          <c:showSerName val="0"/>
          <c:showPercent val="0"/>
          <c:showBubbleSize val="0"/>
        </c:dLbls>
        <c:marker val="1"/>
        <c:smooth val="0"/>
        <c:axId val="1133605152"/>
        <c:axId val="1133607328"/>
      </c:lineChart>
      <c:catAx>
        <c:axId val="113360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crossAx val="1133607328"/>
        <c:crosses val="autoZero"/>
        <c:auto val="1"/>
        <c:lblAlgn val="ctr"/>
        <c:lblOffset val="100"/>
        <c:noMultiLvlLbl val="0"/>
      </c:catAx>
      <c:valAx>
        <c:axId val="1133607328"/>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crossAx val="1133605152"/>
        <c:crosses val="autoZero"/>
        <c:crossBetween val="between"/>
      </c:valAx>
      <c:valAx>
        <c:axId val="113360569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crossAx val="1133609504"/>
        <c:crosses val="max"/>
        <c:crossBetween val="between"/>
      </c:valAx>
      <c:catAx>
        <c:axId val="1133609504"/>
        <c:scaling>
          <c:orientation val="minMax"/>
        </c:scaling>
        <c:delete val="1"/>
        <c:axPos val="b"/>
        <c:numFmt formatCode="General" sourceLinked="1"/>
        <c:majorTickMark val="out"/>
        <c:minorTickMark val="none"/>
        <c:tickLblPos val="nextTo"/>
        <c:crossAx val="11336056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uk-U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F7EDB-FF06-470C-B2F8-4A0A90554849}" type="datetimeFigureOut">
              <a:rPr lang="ru-RU" smtClean="0"/>
              <a:t>03.11.2021</a:t>
            </a:fld>
            <a:endParaRPr lang="ru-RU"/>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DD486-98CE-492A-B43E-F0A994E3FE5A}" type="slidenum">
              <a:rPr lang="ru-RU" smtClean="0"/>
              <a:t>‹#›</a:t>
            </a:fld>
            <a:endParaRPr lang="ru-RU"/>
          </a:p>
        </p:txBody>
      </p:sp>
    </p:spTree>
    <p:extLst>
      <p:ext uri="{BB962C8B-B14F-4D97-AF65-F5344CB8AC3E}">
        <p14:creationId xmlns:p14="http://schemas.microsoft.com/office/powerpoint/2010/main" val="1836781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1</a:t>
            </a:fld>
            <a:endParaRPr lang="ru-RU"/>
          </a:p>
        </p:txBody>
      </p:sp>
    </p:spTree>
    <p:extLst>
      <p:ext uri="{BB962C8B-B14F-4D97-AF65-F5344CB8AC3E}">
        <p14:creationId xmlns:p14="http://schemas.microsoft.com/office/powerpoint/2010/main" val="1902586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14</a:t>
            </a:fld>
            <a:endParaRPr lang="ru-RU"/>
          </a:p>
        </p:txBody>
      </p:sp>
    </p:spTree>
    <p:extLst>
      <p:ext uri="{BB962C8B-B14F-4D97-AF65-F5344CB8AC3E}">
        <p14:creationId xmlns:p14="http://schemas.microsoft.com/office/powerpoint/2010/main" val="698674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noProof="0" dirty="0"/>
              <a:t>З урахуванням загальної площі та чисельності населення ХМТГ має найвищі показники концентрації населення в Херсонській області, що складає 712 осіб на км</a:t>
            </a:r>
            <a:r>
              <a:rPr lang="uk-UA" baseline="30000" noProof="0" dirty="0"/>
              <a:t>2</a:t>
            </a:r>
            <a:r>
              <a:rPr lang="uk-UA" noProof="0" dirty="0"/>
              <a:t>.</a:t>
            </a:r>
          </a:p>
          <a:p>
            <a:r>
              <a:rPr lang="uk-UA" noProof="0" dirty="0"/>
              <a:t>Саме тому не дивним є той факт, що ХМТГ на 97% складається з міського населення.</a:t>
            </a:r>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15</a:t>
            </a:fld>
            <a:endParaRPr lang="ru-RU"/>
          </a:p>
        </p:txBody>
      </p:sp>
    </p:spTree>
    <p:extLst>
      <p:ext uri="{BB962C8B-B14F-4D97-AF65-F5344CB8AC3E}">
        <p14:creationId xmlns:p14="http://schemas.microsoft.com/office/powerpoint/2010/main" val="2097844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Можна побачити, що міста в Херсонській області концентрують 2/3 населення у віці 70+ та найбільш працездатну частину населення у віці 30-39 років.</a:t>
            </a:r>
            <a:endParaRPr lang="ru-RU"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16</a:t>
            </a:fld>
            <a:endParaRPr lang="ru-RU"/>
          </a:p>
        </p:txBody>
      </p:sp>
    </p:spTree>
    <p:extLst>
      <p:ext uri="{BB962C8B-B14F-4D97-AF65-F5344CB8AC3E}">
        <p14:creationId xmlns:p14="http://schemas.microsoft.com/office/powerpoint/2010/main" val="649225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Аналіз даних ЦВК України дозволив визначити райони найбільшої концентрації населення в ХМТГ в Корабельному районі.</a:t>
            </a:r>
            <a:endParaRPr lang="ru-RU"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17</a:t>
            </a:fld>
            <a:endParaRPr lang="ru-RU"/>
          </a:p>
        </p:txBody>
      </p:sp>
    </p:spTree>
    <p:extLst>
      <p:ext uri="{BB962C8B-B14F-4D97-AF65-F5344CB8AC3E}">
        <p14:creationId xmlns:p14="http://schemas.microsoft.com/office/powerpoint/2010/main" val="118944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Для опису соціальної складової характеристики ХМТГ було проаналізовано дані так званого Індексу регіонального розвитку України з 2004 по 2017 роки та Індексу регіонального людського розвитку Міністерства розвитку громад та території України за 2016-2020 роки.</a:t>
            </a:r>
          </a:p>
          <a:p>
            <a:endParaRPr lang="uk-UA" dirty="0"/>
          </a:p>
          <a:p>
            <a:r>
              <a:rPr lang="uk-UA" dirty="0"/>
              <a:t>Можна побачити, що за більшістю індексів Херсонський регіон посідає передостанні позиції від 20 до 24 місця.</a:t>
            </a:r>
            <a:endParaRPr lang="ru-RU"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18</a:t>
            </a:fld>
            <a:endParaRPr lang="ru-RU"/>
          </a:p>
        </p:txBody>
      </p:sp>
    </p:spTree>
    <p:extLst>
      <p:ext uri="{BB962C8B-B14F-4D97-AF65-F5344CB8AC3E}">
        <p14:creationId xmlns:p14="http://schemas.microsoft.com/office/powerpoint/2010/main" val="1132472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Так, наприклад, у 2013 році Херсонська область посіла 21 місце з 24 областей України. Єдиний показник, за яким Херсонська область не відставала від максимального показника в країні, була «Освіта».</a:t>
            </a:r>
            <a:endParaRPr lang="ru-RU"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19</a:t>
            </a:fld>
            <a:endParaRPr lang="ru-RU"/>
          </a:p>
        </p:txBody>
      </p:sp>
    </p:spTree>
    <p:extLst>
      <p:ext uri="{BB962C8B-B14F-4D97-AF65-F5344CB8AC3E}">
        <p14:creationId xmlns:p14="http://schemas.microsoft.com/office/powerpoint/2010/main" val="1808935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Динаміка</a:t>
            </a:r>
            <a:r>
              <a:rPr lang="uk-UA" baseline="0" dirty="0"/>
              <a:t> </a:t>
            </a:r>
            <a:r>
              <a:rPr lang="uk-UA" dirty="0"/>
              <a:t>інтегрального </a:t>
            </a:r>
            <a:r>
              <a:rPr lang="uk-UA" baseline="0" dirty="0"/>
              <a:t>і</a:t>
            </a:r>
            <a:r>
              <a:rPr lang="uk-UA" dirty="0"/>
              <a:t>ндексу людського розвитку Херсонської області, зображена на графіку, демонструє стійке</a:t>
            </a:r>
            <a:r>
              <a:rPr lang="uk-UA" baseline="0" dirty="0"/>
              <a:t> зростання індексу з 2013 року, та повернення  у 2017 році показників до позначок 2014 року.</a:t>
            </a:r>
            <a:endParaRPr lang="ru-RU"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21</a:t>
            </a:fld>
            <a:endParaRPr lang="ru-RU"/>
          </a:p>
        </p:txBody>
      </p:sp>
    </p:spTree>
    <p:extLst>
      <p:ext uri="{BB962C8B-B14F-4D97-AF65-F5344CB8AC3E}">
        <p14:creationId xmlns:p14="http://schemas.microsoft.com/office/powerpoint/2010/main" val="2182645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noProof="0" dirty="0"/>
              <a:t>Індекс регіонального людського розвитку у Херсонській області у 2020 році сягає 0,59 і є показником нижче</a:t>
            </a:r>
            <a:r>
              <a:rPr lang="uk-UA" baseline="0" noProof="0" dirty="0"/>
              <a:t> середнього рівня по всій Україні (0,65)</a:t>
            </a:r>
            <a:r>
              <a:rPr lang="uk-UA" noProof="0" dirty="0"/>
              <a:t>.</a:t>
            </a:r>
            <a:r>
              <a:rPr lang="uk-UA" baseline="0" noProof="0" dirty="0"/>
              <a:t> З 2017 року даний показник зменшився на 0,03.</a:t>
            </a:r>
            <a:endParaRPr lang="uk-UA" noProof="0"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23</a:t>
            </a:fld>
            <a:endParaRPr lang="ru-RU"/>
          </a:p>
        </p:txBody>
      </p:sp>
    </p:spTree>
    <p:extLst>
      <p:ext uri="{BB962C8B-B14F-4D97-AF65-F5344CB8AC3E}">
        <p14:creationId xmlns:p14="http://schemas.microsoft.com/office/powerpoint/2010/main" val="1202077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noProof="0" dirty="0"/>
              <a:t>Чисельність наявного населення Херсонської області, на 01.01.2020, становила 1016,7 тис. осіб.</a:t>
            </a:r>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25</a:t>
            </a:fld>
            <a:endParaRPr lang="ru-RU"/>
          </a:p>
        </p:txBody>
      </p:sp>
    </p:spTree>
    <p:extLst>
      <p:ext uri="{BB962C8B-B14F-4D97-AF65-F5344CB8AC3E}">
        <p14:creationId xmlns:p14="http://schemas.microsoft.com/office/powerpoint/2010/main" val="4049349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noProof="0" dirty="0"/>
              <a:t>Основною тенденцією демографічного стану Херсонської області є постійне зменшення чисельності населення. За прогнозом, до 2024 року численність населення може скоротитися ще на 18,23 </a:t>
            </a:r>
            <a:r>
              <a:rPr lang="uk-UA" noProof="0" dirty="0" err="1"/>
              <a:t>тис.осіб</a:t>
            </a:r>
            <a:r>
              <a:rPr lang="uk-UA" noProof="0" dirty="0"/>
              <a:t>.</a:t>
            </a:r>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26</a:t>
            </a:fld>
            <a:endParaRPr lang="ru-RU"/>
          </a:p>
        </p:txBody>
      </p:sp>
    </p:spTree>
    <p:extLst>
      <p:ext uri="{BB962C8B-B14F-4D97-AF65-F5344CB8AC3E}">
        <p14:creationId xmlns:p14="http://schemas.microsoft.com/office/powerpoint/2010/main" val="1272799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049DD486-98CE-492A-B43E-F0A994E3FE5A}" type="slidenum">
              <a:rPr lang="ru-RU" smtClean="0"/>
              <a:t>3</a:t>
            </a:fld>
            <a:endParaRPr lang="ru-RU"/>
          </a:p>
        </p:txBody>
      </p:sp>
    </p:spTree>
    <p:extLst>
      <p:ext uri="{BB962C8B-B14F-4D97-AF65-F5344CB8AC3E}">
        <p14:creationId xmlns:p14="http://schemas.microsoft.com/office/powerpoint/2010/main" val="3699254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noProof="0" dirty="0"/>
              <a:t>Чисельність наявного населення Херсонської міської територіальної</a:t>
            </a:r>
            <a:r>
              <a:rPr lang="uk-UA" baseline="0" noProof="0" dirty="0"/>
              <a:t> громади</a:t>
            </a:r>
            <a:r>
              <a:rPr lang="uk-UA" noProof="0" dirty="0"/>
              <a:t>, на 01.01.2020, становила 322,5 тис. осіб, що становить </a:t>
            </a:r>
            <a:r>
              <a:rPr lang="uk-UA" b="0" noProof="0" dirty="0"/>
              <a:t>31,7% </a:t>
            </a:r>
            <a:r>
              <a:rPr lang="uk-UA" noProof="0" dirty="0"/>
              <a:t>від загальної чисельності населення Херсонської області. </a:t>
            </a:r>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27</a:t>
            </a:fld>
            <a:endParaRPr lang="ru-RU"/>
          </a:p>
        </p:txBody>
      </p:sp>
    </p:spTree>
    <p:extLst>
      <p:ext uri="{BB962C8B-B14F-4D97-AF65-F5344CB8AC3E}">
        <p14:creationId xmlns:p14="http://schemas.microsoft.com/office/powerpoint/2010/main" val="453926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noProof="0" dirty="0"/>
              <a:t>Основною тенденцією демографічного стану ХМТГ є стійке зменшення чисельності населення. За прогнозом, до 2024</a:t>
            </a:r>
            <a:r>
              <a:rPr lang="uk-UA" baseline="0" noProof="0" dirty="0"/>
              <a:t> року численність населення може скоротитися ще на 4,36 </a:t>
            </a:r>
            <a:r>
              <a:rPr lang="uk-UA" baseline="0" noProof="0" dirty="0" err="1"/>
              <a:t>тис.осіб</a:t>
            </a:r>
            <a:r>
              <a:rPr lang="uk-UA" baseline="0" noProof="0" dirty="0"/>
              <a:t>.</a:t>
            </a:r>
            <a:endParaRPr lang="uk-UA" noProof="0"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28</a:t>
            </a:fld>
            <a:endParaRPr lang="ru-RU"/>
          </a:p>
        </p:txBody>
      </p:sp>
    </p:spTree>
    <p:extLst>
      <p:ext uri="{BB962C8B-B14F-4D97-AF65-F5344CB8AC3E}">
        <p14:creationId xmlns:p14="http://schemas.microsoft.com/office/powerpoint/2010/main" val="988589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noProof="0" dirty="0"/>
              <a:t>Населення міста Херсон, на 01.01.2020, за даними головного управління статистики</a:t>
            </a:r>
            <a:r>
              <a:rPr lang="uk-UA" baseline="0" noProof="0" dirty="0"/>
              <a:t> </a:t>
            </a:r>
            <a:r>
              <a:rPr lang="uk-UA" noProof="0" dirty="0"/>
              <a:t>області, складає 283,6 тис. осіб, що становить 27,8% від загальної чисельності населення Херсонської області. З 2008 року численність</a:t>
            </a:r>
            <a:r>
              <a:rPr lang="uk-UA" baseline="0" noProof="0" dirty="0"/>
              <a:t> населення міста Херсон скоротився на 7,5% (-23,0 </a:t>
            </a:r>
            <a:r>
              <a:rPr lang="uk-UA" baseline="0" noProof="0" dirty="0" err="1"/>
              <a:t>тис.осіб</a:t>
            </a:r>
            <a:r>
              <a:rPr lang="uk-UA" baseline="0" noProof="0" dirty="0"/>
              <a:t>).</a:t>
            </a:r>
            <a:endParaRPr lang="uk-UA" noProof="0"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29</a:t>
            </a:fld>
            <a:endParaRPr lang="ru-RU"/>
          </a:p>
        </p:txBody>
      </p:sp>
    </p:spTree>
    <p:extLst>
      <p:ext uri="{BB962C8B-B14F-4D97-AF65-F5344CB8AC3E}">
        <p14:creationId xmlns:p14="http://schemas.microsoft.com/office/powerpoint/2010/main" val="788815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noProof="0" dirty="0"/>
              <a:t>Основною тенденцією демографічного стану міста Херсон є стійке зменшення чисельності населення. За прогнозом, до 2024</a:t>
            </a:r>
            <a:r>
              <a:rPr lang="uk-UA" baseline="0" noProof="0" dirty="0"/>
              <a:t> року численність населення може скоротитися ще на 5,4 </a:t>
            </a:r>
            <a:r>
              <a:rPr lang="uk-UA" baseline="0" noProof="0" dirty="0" err="1"/>
              <a:t>тис.осіб</a:t>
            </a:r>
            <a:r>
              <a:rPr lang="uk-UA" baseline="0" noProof="0" dirty="0"/>
              <a:t>.</a:t>
            </a:r>
            <a:endParaRPr lang="uk-UA" noProof="0"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30</a:t>
            </a:fld>
            <a:endParaRPr lang="ru-RU"/>
          </a:p>
        </p:txBody>
      </p:sp>
    </p:spTree>
    <p:extLst>
      <p:ext uri="{BB962C8B-B14F-4D97-AF65-F5344CB8AC3E}">
        <p14:creationId xmlns:p14="http://schemas.microsoft.com/office/powerpoint/2010/main" val="1651481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noProof="0" dirty="0"/>
              <a:t>У загальній кількості населення частка осіб працездатного віку становить 67,3%; у віці, молодшому за працездатний – 16,0%; старшому за працездатний – 16,7%.</a:t>
            </a:r>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31</a:t>
            </a:fld>
            <a:endParaRPr lang="ru-RU"/>
          </a:p>
        </p:txBody>
      </p:sp>
    </p:spTree>
    <p:extLst>
      <p:ext uri="{BB962C8B-B14F-4D97-AF65-F5344CB8AC3E}">
        <p14:creationId xmlns:p14="http://schemas.microsoft.com/office/powerpoint/2010/main" val="1595907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46,4%</a:t>
            </a:r>
            <a:r>
              <a:rPr lang="uk-UA" baseline="0" dirty="0"/>
              <a:t> населення Херсонської області  - це чоловіки, відповідно 53,6% - жіноче населення. Щодо статевого розподілу у м. Херсон, то можна зазначити, що жіночого населення у місті 55,2%, чоловічого населення – 44,8%.</a:t>
            </a:r>
            <a:endParaRPr lang="ru-RU"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32</a:t>
            </a:fld>
            <a:endParaRPr lang="ru-RU"/>
          </a:p>
        </p:txBody>
      </p:sp>
    </p:spTree>
    <p:extLst>
      <p:ext uri="{BB962C8B-B14F-4D97-AF65-F5344CB8AC3E}">
        <p14:creationId xmlns:p14="http://schemas.microsoft.com/office/powerpoint/2010/main" val="1991832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Спостерігається значний дисбаланс чоловічого і жіночого населення віком від 50 років і більше у бік зменшення кількості чоловіків. </a:t>
            </a:r>
            <a:endParaRPr lang="uk-UA" dirty="0"/>
          </a:p>
        </p:txBody>
      </p:sp>
      <p:sp>
        <p:nvSpPr>
          <p:cNvPr id="4" name="Номер слайда 3"/>
          <p:cNvSpPr>
            <a:spLocks noGrp="1"/>
          </p:cNvSpPr>
          <p:nvPr>
            <p:ph type="sldNum" sz="quarter" idx="10"/>
          </p:nvPr>
        </p:nvSpPr>
        <p:spPr/>
        <p:txBody>
          <a:bodyPr/>
          <a:lstStyle/>
          <a:p>
            <a:fld id="{049DD486-98CE-492A-B43E-F0A994E3FE5A}" type="slidenum">
              <a:rPr lang="ru-RU" smtClean="0"/>
              <a:t>34</a:t>
            </a:fld>
            <a:endParaRPr lang="ru-RU"/>
          </a:p>
        </p:txBody>
      </p:sp>
    </p:spTree>
    <p:extLst>
      <p:ext uri="{BB962C8B-B14F-4D97-AF65-F5344CB8AC3E}">
        <p14:creationId xmlns:p14="http://schemas.microsoft.com/office/powerpoint/2010/main" val="2954656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Середній вік населення Херсонської</a:t>
            </a:r>
            <a:r>
              <a:rPr lang="uk-UA" baseline="0" dirty="0"/>
              <a:t> міської територіальної громади знаходиться на позначці 44,6 років серед жіночого населення, та відповідно 38,6 років серед чоловічого населення. Середній вік населення Херсонської області сягає 44,0 роки серед жінок, та </a:t>
            </a:r>
            <a:r>
              <a:rPr lang="uk-UA" baseline="0" dirty="0" smtClean="0"/>
              <a:t>38,4</a:t>
            </a:r>
            <a:r>
              <a:rPr lang="en-US" baseline="0" dirty="0" smtClean="0"/>
              <a:t> </a:t>
            </a:r>
            <a:r>
              <a:rPr lang="uk-UA" baseline="0" dirty="0" smtClean="0"/>
              <a:t>років </a:t>
            </a:r>
            <a:r>
              <a:rPr lang="uk-UA" baseline="0" dirty="0"/>
              <a:t>серед чоловіків.</a:t>
            </a:r>
            <a:endParaRPr lang="ru-RU"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35</a:t>
            </a:fld>
            <a:endParaRPr lang="ru-RU"/>
          </a:p>
        </p:txBody>
      </p:sp>
    </p:spTree>
    <p:extLst>
      <p:ext uri="{BB962C8B-B14F-4D97-AF65-F5344CB8AC3E}">
        <p14:creationId xmlns:p14="http://schemas.microsoft.com/office/powerpoint/2010/main" val="439718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Коефіцієнт</a:t>
            </a:r>
            <a:r>
              <a:rPr lang="uk-UA" baseline="0" dirty="0" smtClean="0"/>
              <a:t> смертності від навмисного </a:t>
            </a:r>
            <a:r>
              <a:rPr lang="uk-UA" baseline="0" dirty="0" err="1" smtClean="0"/>
              <a:t>самоушкодження</a:t>
            </a:r>
            <a:r>
              <a:rPr lang="uk-UA" baseline="0" dirty="0" smtClean="0"/>
              <a:t> </a:t>
            </a:r>
            <a:r>
              <a:rPr lang="uk-UA" baseline="0" smtClean="0"/>
              <a:t>в регіоні є </a:t>
            </a:r>
            <a:r>
              <a:rPr lang="uk-UA" baseline="0" dirty="0" smtClean="0"/>
              <a:t>одним з найвищих по країні.</a:t>
            </a:r>
            <a:endParaRPr lang="uk-UA" dirty="0"/>
          </a:p>
        </p:txBody>
      </p:sp>
      <p:sp>
        <p:nvSpPr>
          <p:cNvPr id="4" name="Номер слайда 3"/>
          <p:cNvSpPr>
            <a:spLocks noGrp="1"/>
          </p:cNvSpPr>
          <p:nvPr>
            <p:ph type="sldNum" sz="quarter" idx="10"/>
          </p:nvPr>
        </p:nvSpPr>
        <p:spPr/>
        <p:txBody>
          <a:bodyPr/>
          <a:lstStyle/>
          <a:p>
            <a:fld id="{049DD486-98CE-492A-B43E-F0A994E3FE5A}" type="slidenum">
              <a:rPr lang="ru-RU" smtClean="0"/>
              <a:t>37</a:t>
            </a:fld>
            <a:endParaRPr lang="ru-RU"/>
          </a:p>
        </p:txBody>
      </p:sp>
    </p:spTree>
    <p:extLst>
      <p:ext uri="{BB962C8B-B14F-4D97-AF65-F5344CB8AC3E}">
        <p14:creationId xmlns:p14="http://schemas.microsoft.com/office/powerpoint/2010/main" val="2663677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Особливістю</a:t>
            </a:r>
            <a:r>
              <a:rPr lang="uk-UA" baseline="0" dirty="0"/>
              <a:t> демографічного стану міського населення Херсонської області є постійне зменшення кількості </a:t>
            </a:r>
            <a:r>
              <a:rPr lang="uk-UA" baseline="0" dirty="0" err="1"/>
              <a:t>живонароджених</a:t>
            </a:r>
            <a:r>
              <a:rPr lang="uk-UA" baseline="0" dirty="0"/>
              <a:t>, та підвищення кількості померлих. У 2020 році  на 4616 </a:t>
            </a:r>
            <a:r>
              <a:rPr lang="uk-UA" baseline="0" dirty="0" err="1"/>
              <a:t>тис.осіб</a:t>
            </a:r>
            <a:r>
              <a:rPr lang="uk-UA" baseline="0" dirty="0"/>
              <a:t> </a:t>
            </a:r>
            <a:r>
              <a:rPr lang="uk-UA" baseline="0" dirty="0" err="1"/>
              <a:t>живонароджених</a:t>
            </a:r>
            <a:r>
              <a:rPr lang="uk-UA" baseline="0" dirty="0"/>
              <a:t>, померло – 10863 </a:t>
            </a:r>
            <a:r>
              <a:rPr lang="uk-UA" baseline="0" dirty="0" err="1"/>
              <a:t>тис.осіб</a:t>
            </a:r>
            <a:r>
              <a:rPr lang="uk-UA" baseline="0" dirty="0"/>
              <a:t>. Серед основних причин збільшення загальної смертності в Херсонській області, як і в Україні в цілому, першість продовжують тримати хвороби системи кровообігу, на другому місці - злоякісні новоутворення, на третьому – нещасні випадки, травми та отруєння. </a:t>
            </a:r>
            <a:endParaRPr lang="ru-RU"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38</a:t>
            </a:fld>
            <a:endParaRPr lang="ru-RU"/>
          </a:p>
        </p:txBody>
      </p:sp>
    </p:spTree>
    <p:extLst>
      <p:ext uri="{BB962C8B-B14F-4D97-AF65-F5344CB8AC3E}">
        <p14:creationId xmlns:p14="http://schemas.microsoft.com/office/powerpoint/2010/main" val="749939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7</a:t>
            </a:fld>
            <a:endParaRPr lang="ru-RU"/>
          </a:p>
        </p:txBody>
      </p:sp>
    </p:spTree>
    <p:extLst>
      <p:ext uri="{BB962C8B-B14F-4D97-AF65-F5344CB8AC3E}">
        <p14:creationId xmlns:p14="http://schemas.microsoft.com/office/powerpoint/2010/main" val="3367928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noProof="0" dirty="0"/>
              <a:t>У Херсонській міській територіальній громаді спостерігаємо тенденцію</a:t>
            </a:r>
            <a:r>
              <a:rPr lang="uk-UA" baseline="0" noProof="0" dirty="0"/>
              <a:t> скорочення населення (-3101 </a:t>
            </a:r>
            <a:r>
              <a:rPr lang="uk-UA" baseline="0" noProof="0" dirty="0" err="1"/>
              <a:t>тис.осіб</a:t>
            </a:r>
            <a:r>
              <a:rPr lang="uk-UA" baseline="0" noProof="0" dirty="0"/>
              <a:t>). У 2020 році на  5370 </a:t>
            </a:r>
            <a:r>
              <a:rPr lang="uk-UA" baseline="0" noProof="0" dirty="0" err="1"/>
              <a:t>тис.осіб</a:t>
            </a:r>
            <a:r>
              <a:rPr lang="uk-UA" baseline="0" noProof="0" dirty="0"/>
              <a:t> померлих, народжених припадає 2269 </a:t>
            </a:r>
            <a:r>
              <a:rPr lang="uk-UA" baseline="0" noProof="0" dirty="0" err="1"/>
              <a:t>тис.осіб</a:t>
            </a:r>
            <a:r>
              <a:rPr lang="uk-UA" baseline="0" noProof="0" dirty="0"/>
              <a:t>. </a:t>
            </a:r>
            <a:endParaRPr lang="uk-UA" noProof="0"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39</a:t>
            </a:fld>
            <a:endParaRPr lang="ru-RU"/>
          </a:p>
        </p:txBody>
      </p:sp>
    </p:spTree>
    <p:extLst>
      <p:ext uri="{BB962C8B-B14F-4D97-AF65-F5344CB8AC3E}">
        <p14:creationId xmlns:p14="http://schemas.microsoft.com/office/powerpoint/2010/main" val="92281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noProof="0" dirty="0"/>
              <a:t>Численність </a:t>
            </a:r>
            <a:r>
              <a:rPr lang="uk-UA" noProof="0" dirty="0" err="1"/>
              <a:t>живонароджених</a:t>
            </a:r>
            <a:r>
              <a:rPr lang="uk-UA" noProof="0" dirty="0"/>
              <a:t> серед Херсонської міської територіальної громади сягає 2269 </a:t>
            </a:r>
            <a:r>
              <a:rPr lang="uk-UA" noProof="0" dirty="0" err="1"/>
              <a:t>тис.осіб</a:t>
            </a:r>
            <a:r>
              <a:rPr lang="uk-UA" noProof="0" dirty="0"/>
              <a:t>, що становить 29,0% від загальної чисельності </a:t>
            </a:r>
            <a:r>
              <a:rPr lang="uk-UA" noProof="0" dirty="0" err="1"/>
              <a:t>живонароджених</a:t>
            </a:r>
            <a:r>
              <a:rPr lang="uk-UA" noProof="0" dirty="0"/>
              <a:t> у Херсонській області. Померлих серед ХМТГ зафіксовано 5370 </a:t>
            </a:r>
            <a:r>
              <a:rPr lang="uk-UA" noProof="0" dirty="0" err="1"/>
              <a:t>тис.осіб</a:t>
            </a:r>
            <a:r>
              <a:rPr lang="uk-UA" noProof="0" dirty="0"/>
              <a:t>, що становить 31,0% від загальної кількості</a:t>
            </a:r>
            <a:r>
              <a:rPr lang="uk-UA" baseline="0" noProof="0" dirty="0"/>
              <a:t> померлих </a:t>
            </a:r>
            <a:r>
              <a:rPr lang="uk-UA" noProof="0" dirty="0"/>
              <a:t>у Херсонській області.</a:t>
            </a:r>
          </a:p>
          <a:p>
            <a:endParaRPr lang="ru-RU"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40</a:t>
            </a:fld>
            <a:endParaRPr lang="ru-RU"/>
          </a:p>
        </p:txBody>
      </p:sp>
    </p:spTree>
    <p:extLst>
      <p:ext uri="{BB962C8B-B14F-4D97-AF65-F5344CB8AC3E}">
        <p14:creationId xmlns:p14="http://schemas.microsoft.com/office/powerpoint/2010/main" val="28390922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200" kern="1200" noProof="0" dirty="0">
                <a:solidFill>
                  <a:schemeClr val="tx1"/>
                </a:solidFill>
                <a:effectLst/>
                <a:latin typeface="+mn-lt"/>
                <a:ea typeface="+mn-ea"/>
                <a:cs typeface="+mn-cs"/>
              </a:rPr>
              <a:t>На формування кількісного і якісного складу населення ХМТГ також впливає міграція. </a:t>
            </a:r>
            <a:r>
              <a:rPr lang="uk-UA" noProof="0" dirty="0"/>
              <a:t>Природний рух населення ХМТГ спостерігає тенденцію до скорочення (-386 осіб). </a:t>
            </a:r>
            <a:r>
              <a:rPr lang="uk-UA" noProof="0" dirty="0" err="1"/>
              <a:t>Вибувших</a:t>
            </a:r>
            <a:r>
              <a:rPr lang="uk-UA" noProof="0" dirty="0"/>
              <a:t> з громади 3180 осіб, </a:t>
            </a:r>
            <a:r>
              <a:rPr lang="uk-UA" noProof="0" dirty="0" err="1"/>
              <a:t>прибувших</a:t>
            </a:r>
            <a:r>
              <a:rPr lang="uk-UA" noProof="0" dirty="0"/>
              <a:t> – 2794 особи. Характерними для міста є значні обсяги нелегальної трудової міграції</a:t>
            </a:r>
            <a:r>
              <a:rPr lang="uk-UA" noProof="0" dirty="0" smtClean="0"/>
              <a:t>.</a:t>
            </a:r>
            <a:endParaRPr lang="uk-UA" noProof="0"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41</a:t>
            </a:fld>
            <a:endParaRPr lang="ru-RU"/>
          </a:p>
        </p:txBody>
      </p:sp>
    </p:spTree>
    <p:extLst>
      <p:ext uri="{BB962C8B-B14F-4D97-AF65-F5344CB8AC3E}">
        <p14:creationId xmlns:p14="http://schemas.microsoft.com/office/powerpoint/2010/main" val="3734142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smtClean="0"/>
              <a:t>Міграційні настрої є важливим</a:t>
            </a:r>
            <a:r>
              <a:rPr lang="uk-UA" baseline="0" dirty="0" smtClean="0"/>
              <a:t> чинником змін у соціально-демографічній структурі населення. Щодо Херсонської області тенденції негативні, оскільки дані соціологічних досліджень свідчать, що у</a:t>
            </a:r>
            <a:r>
              <a:rPr lang="uk-UA" dirty="0" smtClean="0"/>
              <a:t> </a:t>
            </a:r>
            <a:r>
              <a:rPr lang="uk-UA" dirty="0"/>
              <a:t>40,3% опитаних вже був досвід поїхати за кордон на роботу. 10,9% планують їхати на роботу за кодон.  7,5% - хочуть</a:t>
            </a:r>
            <a:r>
              <a:rPr lang="uk-UA" baseline="0" dirty="0"/>
              <a:t> поїхати з України на постійне місце </a:t>
            </a:r>
            <a:r>
              <a:rPr lang="uk-UA" baseline="0" dirty="0" smtClean="0"/>
              <a:t>проживання і лише </a:t>
            </a:r>
            <a:r>
              <a:rPr lang="uk-UA" dirty="0" smtClean="0"/>
              <a:t>5,4</a:t>
            </a:r>
            <a:r>
              <a:rPr lang="uk-UA" dirty="0"/>
              <a:t>% - </a:t>
            </a:r>
            <a:r>
              <a:rPr lang="uk-UA" dirty="0" smtClean="0"/>
              <a:t>все влаштовує і </a:t>
            </a:r>
            <a:r>
              <a:rPr lang="uk-UA" dirty="0"/>
              <a:t>вони не збираються їхати на роботу за кордон.</a:t>
            </a:r>
            <a:endParaRPr lang="ru-RU"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42</a:t>
            </a:fld>
            <a:endParaRPr lang="ru-RU"/>
          </a:p>
        </p:txBody>
      </p:sp>
    </p:spTree>
    <p:extLst>
      <p:ext uri="{BB962C8B-B14F-4D97-AF65-F5344CB8AC3E}">
        <p14:creationId xmlns:p14="http://schemas.microsoft.com/office/powerpoint/2010/main" val="88391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43</a:t>
            </a:fld>
            <a:endParaRPr lang="ru-RU"/>
          </a:p>
        </p:txBody>
      </p:sp>
    </p:spTree>
    <p:extLst>
      <p:ext uri="{BB962C8B-B14F-4D97-AF65-F5344CB8AC3E}">
        <p14:creationId xmlns:p14="http://schemas.microsoft.com/office/powerpoint/2010/main" val="18762028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З 2017 по 2020 роки ми можемо спостерігати підвищення середньої заробітної</a:t>
            </a:r>
            <a:r>
              <a:rPr lang="uk-UA" baseline="0" dirty="0"/>
              <a:t> плати до позначки 9968,5 грн у громаді, 9296,2 грн – у районі, та 9358,8 грн – по всій області.</a:t>
            </a:r>
            <a:endParaRPr lang="ru-RU"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44</a:t>
            </a:fld>
            <a:endParaRPr lang="ru-RU"/>
          </a:p>
        </p:txBody>
      </p:sp>
    </p:spTree>
    <p:extLst>
      <p:ext uri="{BB962C8B-B14F-4D97-AF65-F5344CB8AC3E}">
        <p14:creationId xmlns:p14="http://schemas.microsoft.com/office/powerpoint/2010/main" val="522773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З 2019 року у Херсонській області спостерігається</a:t>
            </a:r>
            <a:r>
              <a:rPr lang="uk-UA" baseline="0" dirty="0"/>
              <a:t> зменшення зайнятого населення (-20,8 тис. осіб).</a:t>
            </a:r>
            <a:endParaRPr lang="ru-RU"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46</a:t>
            </a:fld>
            <a:endParaRPr lang="ru-RU"/>
          </a:p>
        </p:txBody>
      </p:sp>
    </p:spTree>
    <p:extLst>
      <p:ext uri="{BB962C8B-B14F-4D97-AF65-F5344CB8AC3E}">
        <p14:creationId xmlns:p14="http://schemas.microsoft.com/office/powerpoint/2010/main" val="8568576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baseline="0" dirty="0"/>
              <a:t>Головними  причинами такого скорочення є нелегальна міграція та неофіційне працевлаштування зайнятого населення.</a:t>
            </a:r>
            <a:endParaRPr lang="ru-RU"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47</a:t>
            </a:fld>
            <a:endParaRPr lang="ru-RU"/>
          </a:p>
        </p:txBody>
      </p:sp>
    </p:spTree>
    <p:extLst>
      <p:ext uri="{BB962C8B-B14F-4D97-AF65-F5344CB8AC3E}">
        <p14:creationId xmlns:p14="http://schemas.microsoft.com/office/powerpoint/2010/main" val="19026231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Щодо особливостей виходу на пенсію пенсіонерів Херсонської області, з 2019 по 2020 роки можна спостерігати зниження кількості пенсіонерів у яких пенсія за віком (-1872 особи), та збільшення пенсіонерів, які пішли на пенсію за вислугою років (+4667 осіб). Головною</a:t>
            </a:r>
            <a:r>
              <a:rPr lang="uk-UA" baseline="0" dirty="0"/>
              <a:t> причиною таких змін є пенсійна реформа в Україні.</a:t>
            </a:r>
            <a:endParaRPr lang="ru-RU" dirty="0"/>
          </a:p>
          <a:p>
            <a:endParaRPr lang="ru-RU"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48</a:t>
            </a:fld>
            <a:endParaRPr lang="ru-RU"/>
          </a:p>
        </p:txBody>
      </p:sp>
    </p:spTree>
    <p:extLst>
      <p:ext uri="{BB962C8B-B14F-4D97-AF65-F5344CB8AC3E}">
        <p14:creationId xmlns:p14="http://schemas.microsoft.com/office/powerpoint/2010/main" val="8909514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З 2016 по 2020 роки бачимо постійне скорочення кількості випускників закладів</a:t>
            </a:r>
            <a:r>
              <a:rPr lang="uk-UA" baseline="0" dirty="0"/>
              <a:t> вищої освіти (-894 осіб).</a:t>
            </a:r>
            <a:endParaRPr lang="ru-RU" dirty="0"/>
          </a:p>
          <a:p>
            <a:endParaRPr lang="ru-RU"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54</a:t>
            </a:fld>
            <a:endParaRPr lang="ru-RU"/>
          </a:p>
        </p:txBody>
      </p:sp>
    </p:spTree>
    <p:extLst>
      <p:ext uri="{BB962C8B-B14F-4D97-AF65-F5344CB8AC3E}">
        <p14:creationId xmlns:p14="http://schemas.microsoft.com/office/powerpoint/2010/main" val="2968740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uk-UA" sz="1200"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8</a:t>
            </a:fld>
            <a:endParaRPr lang="ru-RU"/>
          </a:p>
        </p:txBody>
      </p:sp>
    </p:spTree>
    <p:extLst>
      <p:ext uri="{BB962C8B-B14F-4D97-AF65-F5344CB8AC3E}">
        <p14:creationId xmlns:p14="http://schemas.microsoft.com/office/powerpoint/2010/main" val="19445023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Варто</a:t>
            </a:r>
            <a:r>
              <a:rPr lang="ru-RU" dirty="0" smtClean="0"/>
              <a:t> </a:t>
            </a:r>
            <a:r>
              <a:rPr lang="ru-RU" dirty="0" err="1" smtClean="0"/>
              <a:t>також</a:t>
            </a:r>
            <a:r>
              <a:rPr lang="ru-RU" dirty="0" smtClean="0"/>
              <a:t> </a:t>
            </a:r>
            <a:r>
              <a:rPr lang="ru-RU" dirty="0" err="1" smtClean="0"/>
              <a:t>звернути</a:t>
            </a:r>
            <a:r>
              <a:rPr lang="ru-RU" dirty="0" smtClean="0"/>
              <a:t> </a:t>
            </a:r>
            <a:r>
              <a:rPr lang="ru-RU" dirty="0" err="1" smtClean="0"/>
              <a:t>увагу</a:t>
            </a:r>
            <a:r>
              <a:rPr lang="ru-RU" dirty="0" smtClean="0"/>
              <a:t> на </a:t>
            </a:r>
            <a:r>
              <a:rPr lang="ru-RU" dirty="0" err="1" smtClean="0"/>
              <a:t>скорочення</a:t>
            </a:r>
            <a:r>
              <a:rPr lang="ru-RU" dirty="0" smtClean="0"/>
              <a:t> </a:t>
            </a:r>
            <a:r>
              <a:rPr lang="ru-RU" dirty="0" err="1" smtClean="0"/>
              <a:t>пасажирських</a:t>
            </a:r>
            <a:r>
              <a:rPr lang="ru-RU" dirty="0" smtClean="0"/>
              <a:t> </a:t>
            </a:r>
            <a:r>
              <a:rPr lang="ru-RU" dirty="0" err="1" smtClean="0"/>
              <a:t>перевезень</a:t>
            </a:r>
            <a:r>
              <a:rPr lang="ru-RU" dirty="0" smtClean="0"/>
              <a:t> як </a:t>
            </a:r>
            <a:r>
              <a:rPr lang="ru-RU" dirty="0" err="1" smtClean="0"/>
              <a:t>залізничним</a:t>
            </a:r>
            <a:r>
              <a:rPr lang="ru-RU" dirty="0" smtClean="0"/>
              <a:t> так  і </a:t>
            </a:r>
            <a:r>
              <a:rPr lang="ru-RU" dirty="0" err="1" smtClean="0"/>
              <a:t>автомобільним</a:t>
            </a:r>
            <a:r>
              <a:rPr lang="ru-RU" dirty="0" smtClean="0"/>
              <a:t> транспортом, </a:t>
            </a:r>
            <a:r>
              <a:rPr lang="ru-RU" dirty="0" err="1" smtClean="0"/>
              <a:t>що</a:t>
            </a:r>
            <a:r>
              <a:rPr lang="ru-RU" dirty="0" smtClean="0"/>
              <a:t> </a:t>
            </a:r>
            <a:r>
              <a:rPr lang="ru-RU" dirty="0" err="1" smtClean="0"/>
              <a:t>може</a:t>
            </a:r>
            <a:r>
              <a:rPr lang="ru-RU" dirty="0" smtClean="0"/>
              <a:t> </a:t>
            </a:r>
            <a:r>
              <a:rPr lang="ru-RU" dirty="0" err="1" smtClean="0"/>
              <a:t>вказувати</a:t>
            </a:r>
            <a:r>
              <a:rPr lang="ru-RU" dirty="0" smtClean="0"/>
              <a:t> на </a:t>
            </a:r>
            <a:r>
              <a:rPr lang="ru-RU" dirty="0" err="1" smtClean="0"/>
              <a:t>скорочення</a:t>
            </a:r>
            <a:r>
              <a:rPr lang="ru-RU" dirty="0" smtClean="0"/>
              <a:t> </a:t>
            </a:r>
            <a:r>
              <a:rPr lang="ru-RU" dirty="0" err="1" smtClean="0"/>
              <a:t>туристичних</a:t>
            </a:r>
            <a:r>
              <a:rPr lang="ru-RU" dirty="0" smtClean="0"/>
              <a:t> </a:t>
            </a:r>
            <a:r>
              <a:rPr lang="ru-RU" dirty="0" err="1" smtClean="0"/>
              <a:t>потоків</a:t>
            </a:r>
            <a:r>
              <a:rPr lang="ru-RU" dirty="0" smtClean="0"/>
              <a:t> (у 2020 </a:t>
            </a:r>
            <a:r>
              <a:rPr lang="ru-RU" dirty="0" err="1" smtClean="0"/>
              <a:t>році</a:t>
            </a:r>
            <a:r>
              <a:rPr lang="ru-RU" dirty="0" smtClean="0"/>
              <a:t> </a:t>
            </a:r>
            <a:r>
              <a:rPr lang="ru-RU" dirty="0" err="1" smtClean="0"/>
              <a:t>це</a:t>
            </a:r>
            <a:r>
              <a:rPr lang="ru-RU" dirty="0" smtClean="0"/>
              <a:t> </a:t>
            </a:r>
            <a:r>
              <a:rPr lang="ru-RU" dirty="0" err="1" smtClean="0"/>
              <a:t>скорочення</a:t>
            </a:r>
            <a:r>
              <a:rPr lang="ru-RU" dirty="0" smtClean="0"/>
              <a:t> </a:t>
            </a:r>
            <a:r>
              <a:rPr lang="ru-RU" dirty="0" err="1" smtClean="0"/>
              <a:t>пов'язане</a:t>
            </a:r>
            <a:r>
              <a:rPr lang="ru-RU" dirty="0" smtClean="0"/>
              <a:t> з </a:t>
            </a:r>
            <a:r>
              <a:rPr lang="ru-RU" dirty="0" err="1" smtClean="0"/>
              <a:t>карантинними</a:t>
            </a:r>
            <a:r>
              <a:rPr lang="ru-RU" dirty="0" smtClean="0"/>
              <a:t> </a:t>
            </a:r>
            <a:r>
              <a:rPr lang="ru-RU" dirty="0" err="1" smtClean="0"/>
              <a:t>обмеженнями</a:t>
            </a:r>
            <a:r>
              <a:rPr lang="ru-RU" dirty="0" smtClean="0"/>
              <a:t>), </a:t>
            </a:r>
            <a:r>
              <a:rPr lang="ru-RU" dirty="0" err="1" smtClean="0"/>
              <a:t>тож</a:t>
            </a:r>
            <a:r>
              <a:rPr lang="ru-RU" dirty="0" smtClean="0"/>
              <a:t> є </a:t>
            </a:r>
            <a:r>
              <a:rPr lang="ru-RU" dirty="0" err="1" smtClean="0"/>
              <a:t>можливість</a:t>
            </a:r>
            <a:r>
              <a:rPr lang="ru-RU" dirty="0" smtClean="0"/>
              <a:t> </a:t>
            </a:r>
            <a:r>
              <a:rPr lang="ru-RU" dirty="0" err="1" smtClean="0"/>
              <a:t>повернення</a:t>
            </a:r>
            <a:r>
              <a:rPr lang="ru-RU" baseline="0" dirty="0" smtClean="0"/>
              <a:t> до </a:t>
            </a:r>
            <a:r>
              <a:rPr lang="ru-RU" baseline="0" dirty="0" err="1" smtClean="0"/>
              <a:t>попередніх</a:t>
            </a:r>
            <a:r>
              <a:rPr lang="ru-RU" baseline="0" dirty="0" smtClean="0"/>
              <a:t> </a:t>
            </a:r>
            <a:r>
              <a:rPr lang="ru-RU" baseline="0" dirty="0" err="1" smtClean="0"/>
              <a:t>показників</a:t>
            </a:r>
            <a:r>
              <a:rPr lang="ru-RU" baseline="0" dirty="0" smtClean="0"/>
              <a:t>, за </a:t>
            </a:r>
            <a:r>
              <a:rPr lang="ru-RU" baseline="0" dirty="0" err="1" smtClean="0"/>
              <a:t>умови</a:t>
            </a:r>
            <a:r>
              <a:rPr lang="ru-RU" baseline="0" dirty="0" smtClean="0"/>
              <a:t> </a:t>
            </a:r>
            <a:r>
              <a:rPr lang="ru-RU" baseline="0" dirty="0" err="1" smtClean="0"/>
              <a:t>зняття</a:t>
            </a:r>
            <a:r>
              <a:rPr lang="ru-RU" baseline="0" dirty="0" smtClean="0"/>
              <a:t> </a:t>
            </a:r>
            <a:r>
              <a:rPr lang="ru-RU" baseline="0" dirty="0" err="1" smtClean="0"/>
              <a:t>карантинних</a:t>
            </a:r>
            <a:r>
              <a:rPr lang="ru-RU" baseline="0" dirty="0" smtClean="0"/>
              <a:t> </a:t>
            </a:r>
            <a:r>
              <a:rPr lang="ru-RU" baseline="0" dirty="0" err="1" smtClean="0"/>
              <a:t>обмежень</a:t>
            </a:r>
            <a:r>
              <a:rPr lang="ru-RU" baseline="0" dirty="0" smtClean="0"/>
              <a:t>.</a:t>
            </a:r>
            <a:endParaRPr lang="uk-UA" dirty="0"/>
          </a:p>
        </p:txBody>
      </p:sp>
      <p:sp>
        <p:nvSpPr>
          <p:cNvPr id="4" name="Номер слайда 3"/>
          <p:cNvSpPr>
            <a:spLocks noGrp="1"/>
          </p:cNvSpPr>
          <p:nvPr>
            <p:ph type="sldNum" sz="quarter" idx="10"/>
          </p:nvPr>
        </p:nvSpPr>
        <p:spPr/>
        <p:txBody>
          <a:bodyPr/>
          <a:lstStyle/>
          <a:p>
            <a:fld id="{049DD486-98CE-492A-B43E-F0A994E3FE5A}" type="slidenum">
              <a:rPr lang="ru-RU" smtClean="0"/>
              <a:t>55</a:t>
            </a:fld>
            <a:endParaRPr lang="ru-RU"/>
          </a:p>
        </p:txBody>
      </p:sp>
    </p:spTree>
    <p:extLst>
      <p:ext uri="{BB962C8B-B14F-4D97-AF65-F5344CB8AC3E}">
        <p14:creationId xmlns:p14="http://schemas.microsoft.com/office/powerpoint/2010/main" val="3289939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Щодо</a:t>
            </a:r>
            <a:r>
              <a:rPr lang="ru-RU" dirty="0" smtClean="0"/>
              <a:t> </a:t>
            </a:r>
            <a:r>
              <a:rPr lang="ru-RU" dirty="0" err="1" smtClean="0"/>
              <a:t>медичної</a:t>
            </a:r>
            <a:r>
              <a:rPr lang="ru-RU" dirty="0" smtClean="0"/>
              <a:t> </a:t>
            </a:r>
            <a:r>
              <a:rPr lang="ru-RU" dirty="0" err="1" smtClean="0"/>
              <a:t>сфери</a:t>
            </a:r>
            <a:r>
              <a:rPr lang="ru-RU" dirty="0" smtClean="0"/>
              <a:t>, за </a:t>
            </a:r>
            <a:r>
              <a:rPr lang="ru-RU" dirty="0" err="1" smtClean="0"/>
              <a:t>статистичними</a:t>
            </a:r>
            <a:r>
              <a:rPr lang="ru-RU" dirty="0" smtClean="0"/>
              <a:t> </a:t>
            </a:r>
            <a:r>
              <a:rPr lang="ru-RU" dirty="0" err="1" smtClean="0"/>
              <a:t>даними</a:t>
            </a:r>
            <a:r>
              <a:rPr lang="ru-RU" dirty="0" smtClean="0"/>
              <a:t>  </a:t>
            </a:r>
            <a:r>
              <a:rPr lang="ru-RU" dirty="0" err="1" smtClean="0"/>
              <a:t>можна</a:t>
            </a:r>
            <a:r>
              <a:rPr lang="ru-RU" dirty="0" smtClean="0"/>
              <a:t> </a:t>
            </a:r>
            <a:r>
              <a:rPr lang="ru-RU" dirty="0" err="1" smtClean="0"/>
              <a:t>побачити</a:t>
            </a:r>
            <a:r>
              <a:rPr lang="ru-RU" dirty="0" smtClean="0"/>
              <a:t> </a:t>
            </a:r>
            <a:r>
              <a:rPr lang="ru-RU" dirty="0" err="1" smtClean="0"/>
              <a:t>високий</a:t>
            </a:r>
            <a:r>
              <a:rPr lang="ru-RU" dirty="0" smtClean="0"/>
              <a:t> </a:t>
            </a:r>
            <a:r>
              <a:rPr lang="ru-RU" dirty="0" err="1" smtClean="0"/>
              <a:t>рівень</a:t>
            </a:r>
            <a:r>
              <a:rPr lang="ru-RU" dirty="0" smtClean="0"/>
              <a:t> </a:t>
            </a:r>
            <a:r>
              <a:rPr lang="ru-RU" dirty="0" err="1" smtClean="0"/>
              <a:t>наповненості</a:t>
            </a:r>
            <a:r>
              <a:rPr lang="ru-RU" dirty="0" smtClean="0"/>
              <a:t> </a:t>
            </a:r>
            <a:r>
              <a:rPr lang="ru-RU" dirty="0" err="1" smtClean="0"/>
              <a:t>медичних</a:t>
            </a:r>
            <a:r>
              <a:rPr lang="ru-RU" dirty="0" smtClean="0"/>
              <a:t> </a:t>
            </a:r>
            <a:r>
              <a:rPr lang="ru-RU" dirty="0" err="1" smtClean="0"/>
              <a:t>закладів</a:t>
            </a:r>
            <a:r>
              <a:rPr lang="ru-RU" dirty="0" smtClean="0"/>
              <a:t>, </a:t>
            </a:r>
            <a:r>
              <a:rPr lang="ru-RU" dirty="0" err="1" smtClean="0"/>
              <a:t>деякі</a:t>
            </a:r>
            <a:r>
              <a:rPr lang="ru-RU" dirty="0" smtClean="0"/>
              <a:t> станом на 01.01.21 р. </a:t>
            </a:r>
            <a:r>
              <a:rPr lang="ru-RU" dirty="0" err="1" smtClean="0"/>
              <a:t>були</a:t>
            </a:r>
            <a:r>
              <a:rPr lang="ru-RU" dirty="0" smtClean="0"/>
              <a:t> </a:t>
            </a:r>
            <a:r>
              <a:rPr lang="ru-RU" dirty="0" err="1" smtClean="0"/>
              <a:t>заповнені</a:t>
            </a:r>
            <a:r>
              <a:rPr lang="ru-RU" dirty="0" smtClean="0"/>
              <a:t> на 100%,</a:t>
            </a:r>
            <a:r>
              <a:rPr lang="ru-RU" baseline="0" dirty="0" smtClean="0"/>
              <a:t> </a:t>
            </a:r>
            <a:r>
              <a:rPr lang="ru-RU" baseline="0" dirty="0" err="1" smtClean="0"/>
              <a:t>що</a:t>
            </a:r>
            <a:r>
              <a:rPr lang="ru-RU" baseline="0" dirty="0" smtClean="0"/>
              <a:t> </a:t>
            </a:r>
            <a:r>
              <a:rPr lang="ru-RU" baseline="0" dirty="0" err="1" smtClean="0"/>
              <a:t>вказує</a:t>
            </a:r>
            <a:r>
              <a:rPr lang="ru-RU" baseline="0" dirty="0" smtClean="0"/>
              <a:t> на потребу </a:t>
            </a:r>
            <a:r>
              <a:rPr lang="ru-RU" baseline="0" dirty="0" err="1" smtClean="0"/>
              <a:t>додаткового</a:t>
            </a:r>
            <a:r>
              <a:rPr lang="ru-RU" baseline="0" dirty="0" smtClean="0"/>
              <a:t> </a:t>
            </a:r>
            <a:r>
              <a:rPr lang="ru-RU" baseline="0" dirty="0" err="1" smtClean="0"/>
              <a:t>аналізу</a:t>
            </a:r>
            <a:r>
              <a:rPr lang="ru-RU" baseline="0" dirty="0" smtClean="0"/>
              <a:t> </a:t>
            </a:r>
            <a:r>
              <a:rPr lang="ru-RU" baseline="0" dirty="0" err="1" smtClean="0"/>
              <a:t>інфраструктури</a:t>
            </a:r>
            <a:r>
              <a:rPr lang="ru-RU" baseline="0" dirty="0" smtClean="0"/>
              <a:t> </a:t>
            </a:r>
            <a:r>
              <a:rPr lang="ru-RU" baseline="0" dirty="0" err="1" smtClean="0"/>
              <a:t>медичних</a:t>
            </a:r>
            <a:r>
              <a:rPr lang="ru-RU" baseline="0" dirty="0" smtClean="0"/>
              <a:t> </a:t>
            </a:r>
            <a:r>
              <a:rPr lang="ru-RU" baseline="0" dirty="0" err="1" smtClean="0"/>
              <a:t>закладів</a:t>
            </a:r>
            <a:r>
              <a:rPr lang="ru-RU" baseline="0" dirty="0" smtClean="0"/>
              <a:t>.</a:t>
            </a:r>
            <a:endParaRPr lang="uk-UA" dirty="0"/>
          </a:p>
        </p:txBody>
      </p:sp>
      <p:sp>
        <p:nvSpPr>
          <p:cNvPr id="4" name="Номер слайда 3"/>
          <p:cNvSpPr>
            <a:spLocks noGrp="1"/>
          </p:cNvSpPr>
          <p:nvPr>
            <p:ph type="sldNum" sz="quarter" idx="10"/>
          </p:nvPr>
        </p:nvSpPr>
        <p:spPr/>
        <p:txBody>
          <a:bodyPr/>
          <a:lstStyle/>
          <a:p>
            <a:fld id="{049DD486-98CE-492A-B43E-F0A994E3FE5A}" type="slidenum">
              <a:rPr lang="ru-RU" smtClean="0"/>
              <a:t>57</a:t>
            </a:fld>
            <a:endParaRPr lang="ru-RU"/>
          </a:p>
        </p:txBody>
      </p:sp>
    </p:spTree>
    <p:extLst>
      <p:ext uri="{BB962C8B-B14F-4D97-AF65-F5344CB8AC3E}">
        <p14:creationId xmlns:p14="http://schemas.microsoft.com/office/powerpoint/2010/main" val="21639599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Щодо</a:t>
            </a:r>
            <a:r>
              <a:rPr lang="ru-RU" dirty="0" smtClean="0"/>
              <a:t> </a:t>
            </a:r>
            <a:r>
              <a:rPr lang="ru-RU" dirty="0" err="1" smtClean="0"/>
              <a:t>оцінки</a:t>
            </a:r>
            <a:r>
              <a:rPr lang="ru-RU" dirty="0" smtClean="0"/>
              <a:t> </a:t>
            </a:r>
            <a:r>
              <a:rPr lang="ru-RU" dirty="0" err="1" smtClean="0"/>
              <a:t>якості</a:t>
            </a:r>
            <a:r>
              <a:rPr lang="ru-RU" dirty="0" smtClean="0"/>
              <a:t> </a:t>
            </a:r>
            <a:r>
              <a:rPr lang="ru-RU" dirty="0" err="1" smtClean="0"/>
              <a:t>надання</a:t>
            </a:r>
            <a:r>
              <a:rPr lang="ru-RU" dirty="0" smtClean="0"/>
              <a:t> </a:t>
            </a:r>
            <a:r>
              <a:rPr lang="ru-RU" dirty="0" err="1" smtClean="0"/>
              <a:t>медичних</a:t>
            </a:r>
            <a:r>
              <a:rPr lang="ru-RU" dirty="0" smtClean="0"/>
              <a:t> </a:t>
            </a:r>
            <a:r>
              <a:rPr lang="ru-RU" dirty="0" err="1" smtClean="0"/>
              <a:t>послуг</a:t>
            </a:r>
            <a:r>
              <a:rPr lang="ru-RU" dirty="0" smtClean="0"/>
              <a:t> </a:t>
            </a:r>
            <a:r>
              <a:rPr lang="ru-RU" dirty="0" err="1" smtClean="0"/>
              <a:t>після</a:t>
            </a:r>
            <a:r>
              <a:rPr lang="ru-RU" dirty="0" smtClean="0"/>
              <a:t> </a:t>
            </a:r>
            <a:r>
              <a:rPr lang="ru-RU" dirty="0" err="1" smtClean="0"/>
              <a:t>впровадження</a:t>
            </a:r>
            <a:r>
              <a:rPr lang="ru-RU" dirty="0" smtClean="0"/>
              <a:t> </a:t>
            </a:r>
            <a:r>
              <a:rPr lang="ru-RU" dirty="0" err="1" smtClean="0"/>
              <a:t>медичної</a:t>
            </a:r>
            <a:r>
              <a:rPr lang="ru-RU" dirty="0" smtClean="0"/>
              <a:t> </a:t>
            </a:r>
            <a:r>
              <a:rPr lang="ru-RU" dirty="0" err="1" smtClean="0"/>
              <a:t>реформи</a:t>
            </a:r>
            <a:r>
              <a:rPr lang="ru-RU" dirty="0" smtClean="0"/>
              <a:t>, за </a:t>
            </a:r>
            <a:r>
              <a:rPr lang="ru-RU" dirty="0" err="1" smtClean="0"/>
              <a:t>даними</a:t>
            </a:r>
            <a:r>
              <a:rPr lang="ru-RU" dirty="0" smtClean="0"/>
              <a:t> </a:t>
            </a:r>
            <a:r>
              <a:rPr lang="ru-RU" dirty="0" err="1" smtClean="0"/>
              <a:t>соціологічного</a:t>
            </a:r>
            <a:r>
              <a:rPr lang="ru-RU" dirty="0" smtClean="0"/>
              <a:t> </a:t>
            </a:r>
            <a:r>
              <a:rPr lang="ru-RU" dirty="0" err="1" smtClean="0"/>
              <a:t>дослідження</a:t>
            </a:r>
            <a:r>
              <a:rPr lang="ru-RU" dirty="0" smtClean="0"/>
              <a:t> ДМГО «Центр </a:t>
            </a:r>
            <a:r>
              <a:rPr lang="ru-RU" dirty="0" err="1" smtClean="0"/>
              <a:t>міжнародної</a:t>
            </a:r>
            <a:r>
              <a:rPr lang="ru-RU" dirty="0" smtClean="0"/>
              <a:t> </a:t>
            </a:r>
            <a:r>
              <a:rPr lang="ru-RU" dirty="0" err="1" smtClean="0"/>
              <a:t>безпеки</a:t>
            </a:r>
            <a:r>
              <a:rPr lang="ru-RU" dirty="0" smtClean="0"/>
              <a:t>» (2020 р.) у </a:t>
            </a:r>
            <a:r>
              <a:rPr lang="ru-RU" dirty="0" err="1" smtClean="0"/>
              <a:t>жителів</a:t>
            </a:r>
            <a:r>
              <a:rPr lang="ru-RU" dirty="0" smtClean="0"/>
              <a:t> </a:t>
            </a:r>
            <a:r>
              <a:rPr lang="ru-RU" dirty="0" err="1" smtClean="0"/>
              <a:t>Херсонської</a:t>
            </a:r>
            <a:r>
              <a:rPr lang="ru-RU" dirty="0" smtClean="0"/>
              <a:t> </a:t>
            </a:r>
            <a:r>
              <a:rPr lang="ru-RU" dirty="0" err="1" smtClean="0"/>
              <a:t>області</a:t>
            </a:r>
            <a:r>
              <a:rPr lang="ru-RU" dirty="0" smtClean="0"/>
              <a:t> </a:t>
            </a:r>
            <a:r>
              <a:rPr lang="ru-RU" dirty="0" err="1" smtClean="0"/>
              <a:t>немає</a:t>
            </a:r>
            <a:r>
              <a:rPr lang="ru-RU" dirty="0" smtClean="0"/>
              <a:t> </a:t>
            </a:r>
            <a:r>
              <a:rPr lang="ru-RU" dirty="0" err="1" smtClean="0"/>
              <a:t>одностайності</a:t>
            </a:r>
            <a:r>
              <a:rPr lang="ru-RU" dirty="0" smtClean="0"/>
              <a:t>: 36,5% </a:t>
            </a:r>
            <a:r>
              <a:rPr lang="ru-RU" dirty="0" err="1" smtClean="0"/>
              <a:t>вважають</a:t>
            </a:r>
            <a:r>
              <a:rPr lang="ru-RU" dirty="0" smtClean="0"/>
              <a:t>, </a:t>
            </a:r>
            <a:r>
              <a:rPr lang="ru-RU" dirty="0" err="1" smtClean="0"/>
              <a:t>що</a:t>
            </a:r>
            <a:r>
              <a:rPr lang="ru-RU" dirty="0" smtClean="0"/>
              <a:t> </a:t>
            </a:r>
            <a:r>
              <a:rPr lang="ru-RU" dirty="0" err="1" smtClean="0"/>
              <a:t>нічного</a:t>
            </a:r>
            <a:r>
              <a:rPr lang="ru-RU" dirty="0" smtClean="0"/>
              <a:t> не </a:t>
            </a:r>
            <a:r>
              <a:rPr lang="ru-RU" dirty="0" err="1" smtClean="0"/>
              <a:t>змінилось</a:t>
            </a:r>
            <a:r>
              <a:rPr lang="ru-RU" dirty="0" smtClean="0"/>
              <a:t>, 31,4% </a:t>
            </a:r>
            <a:r>
              <a:rPr lang="ru-RU" dirty="0" err="1" smtClean="0"/>
              <a:t>схильні</a:t>
            </a:r>
            <a:r>
              <a:rPr lang="ru-RU" dirty="0" smtClean="0"/>
              <a:t> позитивно </a:t>
            </a:r>
            <a:r>
              <a:rPr lang="ru-RU" dirty="0" err="1" smtClean="0"/>
              <a:t>оцінювати</a:t>
            </a:r>
            <a:r>
              <a:rPr lang="ru-RU" dirty="0" smtClean="0"/>
              <a:t> </a:t>
            </a:r>
            <a:r>
              <a:rPr lang="ru-RU" dirty="0" err="1" smtClean="0"/>
              <a:t>зміни</a:t>
            </a:r>
            <a:r>
              <a:rPr lang="ru-RU" dirty="0" smtClean="0"/>
              <a:t> і 28,1% </a:t>
            </a:r>
            <a:r>
              <a:rPr lang="ru-RU" dirty="0" err="1" smtClean="0"/>
              <a:t>оцінюють</a:t>
            </a:r>
            <a:r>
              <a:rPr lang="ru-RU" dirty="0" smtClean="0"/>
              <a:t> </a:t>
            </a:r>
            <a:r>
              <a:rPr lang="ru-RU" dirty="0" err="1" smtClean="0"/>
              <a:t>їх</a:t>
            </a:r>
            <a:r>
              <a:rPr lang="ru-RU" dirty="0" smtClean="0"/>
              <a:t> негативно. </a:t>
            </a:r>
            <a:r>
              <a:rPr lang="ru-RU" dirty="0" err="1" smtClean="0"/>
              <a:t>Незадоволеність</a:t>
            </a:r>
            <a:r>
              <a:rPr lang="ru-RU" dirty="0" smtClean="0"/>
              <a:t> </a:t>
            </a:r>
            <a:r>
              <a:rPr lang="ru-RU" dirty="0" err="1" smtClean="0"/>
              <a:t>медичними</a:t>
            </a:r>
            <a:r>
              <a:rPr lang="ru-RU" dirty="0" smtClean="0"/>
              <a:t> </a:t>
            </a:r>
            <a:r>
              <a:rPr lang="ru-RU" dirty="0" err="1" smtClean="0"/>
              <a:t>послугами</a:t>
            </a:r>
            <a:r>
              <a:rPr lang="ru-RU" dirty="0" smtClean="0"/>
              <a:t> </a:t>
            </a:r>
            <a:r>
              <a:rPr lang="ru-RU" dirty="0" err="1" smtClean="0"/>
              <a:t>значної</a:t>
            </a:r>
            <a:r>
              <a:rPr lang="ru-RU" dirty="0" smtClean="0"/>
              <a:t> </a:t>
            </a:r>
            <a:r>
              <a:rPr lang="ru-RU" dirty="0" err="1" smtClean="0"/>
              <a:t>частини</a:t>
            </a:r>
            <a:r>
              <a:rPr lang="ru-RU" dirty="0" smtClean="0"/>
              <a:t> </a:t>
            </a:r>
            <a:r>
              <a:rPr lang="ru-RU" dirty="0" err="1" smtClean="0"/>
              <a:t>мешканців</a:t>
            </a:r>
            <a:r>
              <a:rPr lang="ru-RU" dirty="0" smtClean="0"/>
              <a:t> </a:t>
            </a:r>
            <a:r>
              <a:rPr lang="ru-RU" dirty="0" err="1" smtClean="0"/>
              <a:t>може</a:t>
            </a:r>
            <a:r>
              <a:rPr lang="ru-RU" dirty="0" smtClean="0"/>
              <a:t> </a:t>
            </a:r>
            <a:r>
              <a:rPr lang="ru-RU" dirty="0" err="1" smtClean="0"/>
              <a:t>знижувати</a:t>
            </a:r>
            <a:r>
              <a:rPr lang="ru-RU" dirty="0" smtClean="0"/>
              <a:t> </a:t>
            </a:r>
            <a:r>
              <a:rPr lang="ru-RU" dirty="0" err="1" smtClean="0"/>
              <a:t>агломераційний</a:t>
            </a:r>
            <a:r>
              <a:rPr lang="ru-RU" dirty="0" smtClean="0"/>
              <a:t> </a:t>
            </a:r>
            <a:r>
              <a:rPr lang="ru-RU" dirty="0" err="1" smtClean="0"/>
              <a:t>ефект</a:t>
            </a:r>
            <a:r>
              <a:rPr lang="ru-RU" dirty="0" smtClean="0"/>
              <a:t> м. Херсон і негативно </a:t>
            </a:r>
            <a:r>
              <a:rPr lang="ru-RU" dirty="0" err="1" smtClean="0"/>
              <a:t>впливати</a:t>
            </a:r>
            <a:r>
              <a:rPr lang="ru-RU" dirty="0" smtClean="0"/>
              <a:t> на </a:t>
            </a:r>
            <a:r>
              <a:rPr lang="ru-RU" dirty="0" err="1" smtClean="0"/>
              <a:t>динаміку</a:t>
            </a:r>
            <a:r>
              <a:rPr lang="ru-RU" dirty="0" smtClean="0"/>
              <a:t> приросту </a:t>
            </a:r>
            <a:r>
              <a:rPr lang="ru-RU" dirty="0" err="1" smtClean="0"/>
              <a:t>населення</a:t>
            </a:r>
            <a:r>
              <a:rPr lang="ru-RU" dirty="0" smtClean="0"/>
              <a:t>, тому </a:t>
            </a:r>
            <a:r>
              <a:rPr lang="ru-RU" dirty="0" err="1" smtClean="0"/>
              <a:t>цей</a:t>
            </a:r>
            <a:r>
              <a:rPr lang="ru-RU" dirty="0" smtClean="0"/>
              <a:t> </a:t>
            </a:r>
            <a:r>
              <a:rPr lang="ru-RU" dirty="0" err="1" smtClean="0"/>
              <a:t>показник</a:t>
            </a:r>
            <a:r>
              <a:rPr lang="ru-RU" dirty="0" smtClean="0"/>
              <a:t> </a:t>
            </a:r>
            <a:r>
              <a:rPr lang="ru-RU" dirty="0" err="1" smtClean="0"/>
              <a:t>також</a:t>
            </a:r>
            <a:r>
              <a:rPr lang="ru-RU" dirty="0" smtClean="0"/>
              <a:t> </a:t>
            </a:r>
            <a:r>
              <a:rPr lang="ru-RU" dirty="0" err="1" smtClean="0"/>
              <a:t>потребує</a:t>
            </a:r>
            <a:r>
              <a:rPr lang="ru-RU" dirty="0" smtClean="0"/>
              <a:t> </a:t>
            </a:r>
            <a:r>
              <a:rPr lang="ru-RU" dirty="0" err="1" smtClean="0"/>
              <a:t>додаткової</a:t>
            </a:r>
            <a:r>
              <a:rPr lang="ru-RU" dirty="0" smtClean="0"/>
              <a:t> </a:t>
            </a:r>
            <a:r>
              <a:rPr lang="ru-RU" dirty="0" err="1" smtClean="0"/>
              <a:t>уваги</a:t>
            </a:r>
            <a:r>
              <a:rPr lang="ru-RU" dirty="0" smtClean="0"/>
              <a:t>. </a:t>
            </a:r>
            <a:endParaRPr lang="uk-UA" dirty="0"/>
          </a:p>
        </p:txBody>
      </p:sp>
      <p:sp>
        <p:nvSpPr>
          <p:cNvPr id="4" name="Номер слайда 3"/>
          <p:cNvSpPr>
            <a:spLocks noGrp="1"/>
          </p:cNvSpPr>
          <p:nvPr>
            <p:ph type="sldNum" sz="quarter" idx="10"/>
          </p:nvPr>
        </p:nvSpPr>
        <p:spPr/>
        <p:txBody>
          <a:bodyPr/>
          <a:lstStyle/>
          <a:p>
            <a:fld id="{049DD486-98CE-492A-B43E-F0A994E3FE5A}" type="slidenum">
              <a:rPr lang="ru-RU" smtClean="0"/>
              <a:t>58</a:t>
            </a:fld>
            <a:endParaRPr lang="ru-RU"/>
          </a:p>
        </p:txBody>
      </p:sp>
    </p:spTree>
    <p:extLst>
      <p:ext uri="{BB962C8B-B14F-4D97-AF65-F5344CB8AC3E}">
        <p14:creationId xmlns:p14="http://schemas.microsoft.com/office/powerpoint/2010/main" val="3731100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Оцінка жителями екологічної ситуації: більшістю населення вона</a:t>
            </a:r>
            <a:r>
              <a:rPr lang="uk-UA" baseline="0" dirty="0" smtClean="0"/>
              <a:t> </a:t>
            </a:r>
            <a:r>
              <a:rPr lang="uk-UA" dirty="0" smtClean="0"/>
              <a:t>оцінюється як добра та задовільна, але 36,1% вважають її поганою.</a:t>
            </a:r>
          </a:p>
          <a:p>
            <a:endParaRPr lang="uk-UA" dirty="0"/>
          </a:p>
        </p:txBody>
      </p:sp>
      <p:sp>
        <p:nvSpPr>
          <p:cNvPr id="4" name="Номер слайда 3"/>
          <p:cNvSpPr>
            <a:spLocks noGrp="1"/>
          </p:cNvSpPr>
          <p:nvPr>
            <p:ph type="sldNum" sz="quarter" idx="10"/>
          </p:nvPr>
        </p:nvSpPr>
        <p:spPr/>
        <p:txBody>
          <a:bodyPr/>
          <a:lstStyle/>
          <a:p>
            <a:fld id="{049DD486-98CE-492A-B43E-F0A994E3FE5A}" type="slidenum">
              <a:rPr lang="ru-RU" smtClean="0"/>
              <a:t>59</a:t>
            </a:fld>
            <a:endParaRPr lang="ru-RU"/>
          </a:p>
        </p:txBody>
      </p:sp>
    </p:spTree>
    <p:extLst>
      <p:ext uri="{BB962C8B-B14F-4D97-AF65-F5344CB8AC3E}">
        <p14:creationId xmlns:p14="http://schemas.microsoft.com/office/powerpoint/2010/main" val="20028018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Важливим</a:t>
            </a:r>
            <a:r>
              <a:rPr lang="ru-RU" dirty="0" smtClean="0"/>
              <a:t> </a:t>
            </a:r>
            <a:r>
              <a:rPr lang="ru-RU" dirty="0" err="1" smtClean="0"/>
              <a:t>чинником</a:t>
            </a:r>
            <a:r>
              <a:rPr lang="ru-RU" dirty="0" smtClean="0"/>
              <a:t> </a:t>
            </a:r>
            <a:r>
              <a:rPr lang="ru-RU" dirty="0" err="1" smtClean="0"/>
              <a:t>впливу</a:t>
            </a:r>
            <a:r>
              <a:rPr lang="ru-RU" dirty="0" smtClean="0"/>
              <a:t> на </a:t>
            </a:r>
            <a:r>
              <a:rPr lang="ru-RU" dirty="0" err="1" smtClean="0"/>
              <a:t>розвиток</a:t>
            </a:r>
            <a:r>
              <a:rPr lang="ru-RU" dirty="0" smtClean="0"/>
              <a:t> </a:t>
            </a:r>
            <a:r>
              <a:rPr lang="ru-RU" dirty="0" err="1" smtClean="0"/>
              <a:t>території</a:t>
            </a:r>
            <a:r>
              <a:rPr lang="ru-RU" dirty="0" smtClean="0"/>
              <a:t> та </a:t>
            </a:r>
            <a:r>
              <a:rPr lang="ru-RU" dirty="0" err="1" smtClean="0"/>
              <a:t>соціально-демографічну</a:t>
            </a:r>
            <a:r>
              <a:rPr lang="ru-RU" dirty="0" smtClean="0"/>
              <a:t> </a:t>
            </a:r>
            <a:r>
              <a:rPr lang="ru-RU" dirty="0" err="1" smtClean="0"/>
              <a:t>ситуацію</a:t>
            </a:r>
            <a:r>
              <a:rPr lang="ru-RU" dirty="0" smtClean="0"/>
              <a:t> є </a:t>
            </a:r>
            <a:r>
              <a:rPr lang="ru-RU" dirty="0" err="1" smtClean="0"/>
              <a:t>загальний</a:t>
            </a:r>
            <a:r>
              <a:rPr lang="ru-RU" dirty="0" smtClean="0"/>
              <a:t> стан </a:t>
            </a:r>
            <a:r>
              <a:rPr lang="ru-RU" dirty="0" err="1" smtClean="0"/>
              <a:t>довіри</a:t>
            </a:r>
            <a:r>
              <a:rPr lang="ru-RU" dirty="0" smtClean="0"/>
              <a:t> </a:t>
            </a:r>
            <a:r>
              <a:rPr lang="ru-RU" dirty="0" err="1" smtClean="0"/>
              <a:t>населення</a:t>
            </a:r>
            <a:r>
              <a:rPr lang="ru-RU" dirty="0" smtClean="0"/>
              <a:t> до </a:t>
            </a:r>
            <a:r>
              <a:rPr lang="ru-RU" dirty="0" err="1" smtClean="0"/>
              <a:t>соціальних</a:t>
            </a:r>
            <a:r>
              <a:rPr lang="ru-RU" dirty="0" smtClean="0"/>
              <a:t> </a:t>
            </a:r>
            <a:r>
              <a:rPr lang="ru-RU" dirty="0" err="1" smtClean="0"/>
              <a:t>інститутів</a:t>
            </a:r>
            <a:r>
              <a:rPr lang="ru-RU" dirty="0" smtClean="0"/>
              <a:t>. За </a:t>
            </a:r>
            <a:r>
              <a:rPr lang="ru-RU" dirty="0" err="1" smtClean="0"/>
              <a:t>даними</a:t>
            </a:r>
            <a:r>
              <a:rPr lang="ru-RU" dirty="0" smtClean="0"/>
              <a:t> </a:t>
            </a:r>
            <a:r>
              <a:rPr lang="ru-RU" dirty="0" err="1" smtClean="0"/>
              <a:t>соціологічного</a:t>
            </a:r>
            <a:r>
              <a:rPr lang="ru-RU" dirty="0" smtClean="0"/>
              <a:t> </a:t>
            </a:r>
            <a:r>
              <a:rPr lang="ru-RU" dirty="0" err="1" smtClean="0"/>
              <a:t>дослідження</a:t>
            </a:r>
            <a:r>
              <a:rPr lang="ru-RU" dirty="0" smtClean="0"/>
              <a:t> ДМГО «Центр </a:t>
            </a:r>
            <a:r>
              <a:rPr lang="ru-RU" dirty="0" err="1" smtClean="0"/>
              <a:t>міжнародної</a:t>
            </a:r>
            <a:r>
              <a:rPr lang="ru-RU" dirty="0" smtClean="0"/>
              <a:t> </a:t>
            </a:r>
            <a:r>
              <a:rPr lang="ru-RU" dirty="0" err="1" smtClean="0"/>
              <a:t>безпеки</a:t>
            </a:r>
            <a:r>
              <a:rPr lang="ru-RU" dirty="0" smtClean="0"/>
              <a:t>» (2020 р.) в </a:t>
            </a:r>
            <a:r>
              <a:rPr lang="ru-RU" dirty="0" err="1" smtClean="0"/>
              <a:t>Херсонській</a:t>
            </a:r>
            <a:r>
              <a:rPr lang="ru-RU" dirty="0" smtClean="0"/>
              <a:t> </a:t>
            </a:r>
            <a:r>
              <a:rPr lang="ru-RU" dirty="0" err="1" smtClean="0"/>
              <a:t>області</a:t>
            </a:r>
            <a:r>
              <a:rPr lang="ru-RU" dirty="0" smtClean="0"/>
              <a:t> </a:t>
            </a:r>
            <a:r>
              <a:rPr lang="ru-RU" dirty="0" err="1" smtClean="0"/>
              <a:t>можна</a:t>
            </a:r>
            <a:r>
              <a:rPr lang="ru-RU" dirty="0" smtClean="0"/>
              <a:t> </a:t>
            </a:r>
            <a:r>
              <a:rPr lang="ru-RU" dirty="0" err="1" smtClean="0"/>
              <a:t>спостерігати</a:t>
            </a:r>
            <a:r>
              <a:rPr lang="ru-RU" dirty="0" smtClean="0"/>
              <a:t> </a:t>
            </a:r>
            <a:r>
              <a:rPr lang="ru-RU" dirty="0" err="1" smtClean="0"/>
              <a:t>тенденції</a:t>
            </a:r>
            <a:r>
              <a:rPr lang="ru-RU" dirty="0" smtClean="0"/>
              <a:t>, </a:t>
            </a:r>
            <a:r>
              <a:rPr lang="ru-RU" dirty="0" err="1" smtClean="0"/>
              <a:t>що</a:t>
            </a:r>
            <a:r>
              <a:rPr lang="ru-RU" dirty="0" smtClean="0"/>
              <a:t> негативно </a:t>
            </a:r>
            <a:r>
              <a:rPr lang="ru-RU" dirty="0" err="1" smtClean="0"/>
              <a:t>впливають</a:t>
            </a:r>
            <a:r>
              <a:rPr lang="ru-RU" dirty="0" smtClean="0"/>
              <a:t> на </a:t>
            </a:r>
            <a:r>
              <a:rPr lang="ru-RU" dirty="0" err="1" smtClean="0"/>
              <a:t>соціальну</a:t>
            </a:r>
            <a:r>
              <a:rPr lang="ru-RU" dirty="0" smtClean="0"/>
              <a:t> </a:t>
            </a:r>
            <a:r>
              <a:rPr lang="ru-RU" dirty="0" err="1" smtClean="0"/>
              <a:t>ситуацію</a:t>
            </a:r>
            <a:r>
              <a:rPr lang="en-US" baseline="0" dirty="0" smtClean="0"/>
              <a:t> (</a:t>
            </a:r>
            <a:r>
              <a:rPr lang="uk-UA" baseline="0" dirty="0" smtClean="0"/>
              <a:t>наприклад, </a:t>
            </a:r>
            <a:r>
              <a:rPr lang="ru-RU" dirty="0" err="1" smtClean="0"/>
              <a:t>відсутність</a:t>
            </a:r>
            <a:r>
              <a:rPr lang="ru-RU" dirty="0" smtClean="0"/>
              <a:t> у </a:t>
            </a:r>
            <a:r>
              <a:rPr lang="ru-RU" dirty="0" err="1" smtClean="0"/>
              <a:t>населення</a:t>
            </a:r>
            <a:r>
              <a:rPr lang="ru-RU" dirty="0" smtClean="0"/>
              <a:t> </a:t>
            </a:r>
            <a:r>
              <a:rPr lang="ru-RU" dirty="0" err="1" smtClean="0"/>
              <a:t>відчуття</a:t>
            </a:r>
            <a:r>
              <a:rPr lang="ru-RU" dirty="0" smtClean="0"/>
              <a:t> </a:t>
            </a:r>
            <a:r>
              <a:rPr lang="ru-RU" dirty="0" err="1" smtClean="0"/>
              <a:t>змін</a:t>
            </a:r>
            <a:r>
              <a:rPr lang="ru-RU" dirty="0" smtClean="0"/>
              <a:t> на </a:t>
            </a:r>
            <a:r>
              <a:rPr lang="ru-RU" dirty="0" err="1" smtClean="0"/>
              <a:t>краще</a:t>
            </a:r>
            <a:r>
              <a:rPr lang="ru-RU" dirty="0" smtClean="0"/>
              <a:t>).</a:t>
            </a:r>
          </a:p>
          <a:p>
            <a:endParaRPr lang="ru-RU" dirty="0" smtClean="0"/>
          </a:p>
          <a:p>
            <a:endParaRPr lang="ru-RU" dirty="0" smtClean="0"/>
          </a:p>
          <a:p>
            <a:endParaRPr lang="ru-RU" dirty="0" smtClean="0"/>
          </a:p>
          <a:p>
            <a:endParaRPr lang="ru-RU" dirty="0" smtClean="0"/>
          </a:p>
        </p:txBody>
      </p:sp>
      <p:sp>
        <p:nvSpPr>
          <p:cNvPr id="4" name="Номер слайда 3"/>
          <p:cNvSpPr>
            <a:spLocks noGrp="1"/>
          </p:cNvSpPr>
          <p:nvPr>
            <p:ph type="sldNum" sz="quarter" idx="10"/>
          </p:nvPr>
        </p:nvSpPr>
        <p:spPr/>
        <p:txBody>
          <a:bodyPr/>
          <a:lstStyle/>
          <a:p>
            <a:fld id="{049DD486-98CE-492A-B43E-F0A994E3FE5A}" type="slidenum">
              <a:rPr lang="ru-RU" smtClean="0"/>
              <a:t>60</a:t>
            </a:fld>
            <a:endParaRPr lang="ru-RU"/>
          </a:p>
        </p:txBody>
      </p:sp>
    </p:spTree>
    <p:extLst>
      <p:ext uri="{BB962C8B-B14F-4D97-AF65-F5344CB8AC3E}">
        <p14:creationId xmlns:p14="http://schemas.microsoft.com/office/powerpoint/2010/main" val="14323962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Визначення</a:t>
            </a:r>
            <a:r>
              <a:rPr lang="ru-RU" dirty="0" smtClean="0"/>
              <a:t> як </a:t>
            </a:r>
            <a:r>
              <a:rPr lang="ru-RU" dirty="0" err="1" smtClean="0"/>
              <a:t>важливих</a:t>
            </a:r>
            <a:r>
              <a:rPr lang="ru-RU" dirty="0" smtClean="0"/>
              <a:t>, проблем </a:t>
            </a:r>
            <a:r>
              <a:rPr lang="ru-RU" dirty="0" err="1" smtClean="0"/>
              <a:t>пов'язаних</a:t>
            </a:r>
            <a:r>
              <a:rPr lang="ru-RU" dirty="0" smtClean="0"/>
              <a:t> з </a:t>
            </a:r>
            <a:r>
              <a:rPr lang="ru-RU" dirty="0" err="1" smtClean="0"/>
              <a:t>політичними</a:t>
            </a:r>
            <a:r>
              <a:rPr lang="ru-RU" dirty="0" smtClean="0"/>
              <a:t> (</a:t>
            </a:r>
            <a:r>
              <a:rPr lang="ru-RU" dirty="0" err="1" smtClean="0"/>
              <a:t>поділ</a:t>
            </a:r>
            <a:r>
              <a:rPr lang="ru-RU" dirty="0" smtClean="0"/>
              <a:t> </a:t>
            </a:r>
            <a:r>
              <a:rPr lang="ru-RU" dirty="0" err="1" smtClean="0"/>
              <a:t>влади</a:t>
            </a:r>
            <a:r>
              <a:rPr lang="ru-RU" dirty="0" smtClean="0"/>
              <a:t>) та </a:t>
            </a:r>
            <a:r>
              <a:rPr lang="ru-RU" dirty="0" err="1" smtClean="0"/>
              <a:t>економічними</a:t>
            </a:r>
            <a:r>
              <a:rPr lang="ru-RU" dirty="0" smtClean="0"/>
              <a:t> </a:t>
            </a:r>
            <a:r>
              <a:rPr lang="ru-RU" dirty="0" err="1" smtClean="0"/>
              <a:t>конфліктами</a:t>
            </a:r>
            <a:r>
              <a:rPr lang="ru-RU" dirty="0" smtClean="0"/>
              <a:t>, </a:t>
            </a:r>
            <a:r>
              <a:rPr lang="ru-RU" dirty="0" err="1" smtClean="0"/>
              <a:t>конфліктами</a:t>
            </a:r>
            <a:r>
              <a:rPr lang="ru-RU" dirty="0" smtClean="0"/>
              <a:t> з </a:t>
            </a:r>
            <a:r>
              <a:rPr lang="ru-RU" dirty="0" err="1" smtClean="0"/>
              <a:t>правоохоронними</a:t>
            </a:r>
            <a:r>
              <a:rPr lang="ru-RU" dirty="0" smtClean="0"/>
              <a:t> органами</a:t>
            </a:r>
            <a:r>
              <a:rPr lang="ru-RU" baseline="0" dirty="0" smtClean="0"/>
              <a:t> </a:t>
            </a:r>
            <a:r>
              <a:rPr lang="ru-RU" baseline="0" dirty="0" err="1" smtClean="0"/>
              <a:t>теж</a:t>
            </a:r>
            <a:r>
              <a:rPr lang="ru-RU" baseline="0" dirty="0" smtClean="0"/>
              <a:t> є </a:t>
            </a:r>
            <a:r>
              <a:rPr lang="ru-RU" baseline="0" dirty="0" err="1" smtClean="0"/>
              <a:t>важливим</a:t>
            </a:r>
            <a:r>
              <a:rPr lang="ru-RU" baseline="0" dirty="0" smtClean="0"/>
              <a:t> </a:t>
            </a:r>
            <a:r>
              <a:rPr lang="ru-RU" baseline="0" dirty="0" err="1" smtClean="0"/>
              <a:t>показником</a:t>
            </a:r>
            <a:r>
              <a:rPr lang="ru-RU" baseline="0" dirty="0" smtClean="0"/>
              <a:t> </a:t>
            </a:r>
            <a:r>
              <a:rPr lang="ru-RU" baseline="0" dirty="0" err="1" smtClean="0"/>
              <a:t>привабливості</a:t>
            </a:r>
            <a:r>
              <a:rPr lang="ru-RU" baseline="0" dirty="0" smtClean="0"/>
              <a:t> </a:t>
            </a:r>
            <a:r>
              <a:rPr lang="ru-RU" baseline="0" dirty="0" err="1" smtClean="0"/>
              <a:t>території</a:t>
            </a:r>
            <a:r>
              <a:rPr lang="ru-RU" baseline="0" dirty="0" smtClean="0"/>
              <a:t>.</a:t>
            </a:r>
            <a:endParaRPr lang="ru-RU" dirty="0" smtClean="0"/>
          </a:p>
          <a:p>
            <a:endParaRPr lang="uk-UA" dirty="0"/>
          </a:p>
        </p:txBody>
      </p:sp>
      <p:sp>
        <p:nvSpPr>
          <p:cNvPr id="4" name="Номер слайда 3"/>
          <p:cNvSpPr>
            <a:spLocks noGrp="1"/>
          </p:cNvSpPr>
          <p:nvPr>
            <p:ph type="sldNum" sz="quarter" idx="10"/>
          </p:nvPr>
        </p:nvSpPr>
        <p:spPr/>
        <p:txBody>
          <a:bodyPr/>
          <a:lstStyle/>
          <a:p>
            <a:fld id="{049DD486-98CE-492A-B43E-F0A994E3FE5A}" type="slidenum">
              <a:rPr lang="ru-RU" smtClean="0"/>
              <a:t>61</a:t>
            </a:fld>
            <a:endParaRPr lang="ru-RU"/>
          </a:p>
        </p:txBody>
      </p:sp>
    </p:spTree>
    <p:extLst>
      <p:ext uri="{BB962C8B-B14F-4D97-AF65-F5344CB8AC3E}">
        <p14:creationId xmlns:p14="http://schemas.microsoft.com/office/powerpoint/2010/main" val="26150013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Негативно</a:t>
            </a:r>
            <a:r>
              <a:rPr lang="ru-RU" baseline="0" dirty="0" smtClean="0"/>
              <a:t> </a:t>
            </a:r>
            <a:r>
              <a:rPr lang="ru-RU" baseline="0" dirty="0" err="1" smtClean="0"/>
              <a:t>впливає</a:t>
            </a:r>
            <a:r>
              <a:rPr lang="ru-RU" baseline="0" dirty="0" smtClean="0"/>
              <a:t> на </a:t>
            </a:r>
            <a:r>
              <a:rPr lang="ru-RU" baseline="0" dirty="0" err="1" smtClean="0"/>
              <a:t>соціальну</a:t>
            </a:r>
            <a:r>
              <a:rPr lang="ru-RU" baseline="0" dirty="0" smtClean="0"/>
              <a:t> </a:t>
            </a:r>
            <a:r>
              <a:rPr lang="ru-RU" baseline="0" dirty="0" err="1" smtClean="0"/>
              <a:t>ситуацію</a:t>
            </a:r>
            <a:r>
              <a:rPr lang="ru-RU" baseline="0" dirty="0" smtClean="0"/>
              <a:t> і </a:t>
            </a:r>
            <a:r>
              <a:rPr lang="ru-RU" baseline="0" dirty="0" err="1" smtClean="0"/>
              <a:t>загальний</a:t>
            </a:r>
            <a:r>
              <a:rPr lang="ru-RU" baseline="0" dirty="0" smtClean="0"/>
              <a:t> </a:t>
            </a:r>
            <a:r>
              <a:rPr lang="ru-RU" dirty="0" err="1" smtClean="0"/>
              <a:t>низький</a:t>
            </a:r>
            <a:r>
              <a:rPr lang="ru-RU" dirty="0" smtClean="0"/>
              <a:t> </a:t>
            </a:r>
            <a:r>
              <a:rPr lang="ru-RU" dirty="0" err="1" smtClean="0"/>
              <a:t>рівень</a:t>
            </a:r>
            <a:r>
              <a:rPr lang="ru-RU" dirty="0" smtClean="0"/>
              <a:t> </a:t>
            </a:r>
            <a:r>
              <a:rPr lang="ru-RU" dirty="0" err="1" smtClean="0"/>
              <a:t>довіри</a:t>
            </a:r>
            <a:r>
              <a:rPr lang="ru-RU" dirty="0" smtClean="0"/>
              <a:t> до </a:t>
            </a:r>
            <a:r>
              <a:rPr lang="ru-RU" dirty="0" err="1" smtClean="0"/>
              <a:t>владних</a:t>
            </a:r>
            <a:r>
              <a:rPr lang="ru-RU" dirty="0" smtClean="0"/>
              <a:t> </a:t>
            </a:r>
            <a:r>
              <a:rPr lang="ru-RU" dirty="0" err="1" smtClean="0"/>
              <a:t>інститутів</a:t>
            </a:r>
            <a:r>
              <a:rPr lang="ru-RU" dirty="0" smtClean="0"/>
              <a:t>, </a:t>
            </a:r>
            <a:r>
              <a:rPr lang="ru-RU" dirty="0" err="1" smtClean="0"/>
              <a:t>зокрема</a:t>
            </a:r>
            <a:r>
              <a:rPr lang="ru-RU" dirty="0" smtClean="0"/>
              <a:t> </a:t>
            </a:r>
            <a:r>
              <a:rPr lang="ru-RU" dirty="0" err="1" smtClean="0"/>
              <a:t>місцевої</a:t>
            </a:r>
            <a:r>
              <a:rPr lang="ru-RU" dirty="0" smtClean="0"/>
              <a:t> </a:t>
            </a:r>
            <a:r>
              <a:rPr lang="ru-RU" dirty="0" err="1" smtClean="0"/>
              <a:t>влади</a:t>
            </a:r>
            <a:r>
              <a:rPr lang="ru-RU" dirty="0" smtClean="0"/>
              <a:t>. </a:t>
            </a:r>
          </a:p>
        </p:txBody>
      </p:sp>
      <p:sp>
        <p:nvSpPr>
          <p:cNvPr id="4" name="Номер слайда 3"/>
          <p:cNvSpPr>
            <a:spLocks noGrp="1"/>
          </p:cNvSpPr>
          <p:nvPr>
            <p:ph type="sldNum" sz="quarter" idx="10"/>
          </p:nvPr>
        </p:nvSpPr>
        <p:spPr/>
        <p:txBody>
          <a:bodyPr/>
          <a:lstStyle/>
          <a:p>
            <a:fld id="{049DD486-98CE-492A-B43E-F0A994E3FE5A}" type="slidenum">
              <a:rPr lang="ru-RU" smtClean="0"/>
              <a:t>62</a:t>
            </a:fld>
            <a:endParaRPr lang="ru-RU"/>
          </a:p>
        </p:txBody>
      </p:sp>
    </p:spTree>
    <p:extLst>
      <p:ext uri="{BB962C8B-B14F-4D97-AF65-F5344CB8AC3E}">
        <p14:creationId xmlns:p14="http://schemas.microsoft.com/office/powerpoint/2010/main" val="20602789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Оцінка</a:t>
            </a:r>
            <a:r>
              <a:rPr lang="ru-RU" dirty="0" smtClean="0"/>
              <a:t> </a:t>
            </a:r>
            <a:r>
              <a:rPr lang="ru-RU" dirty="0" err="1" smtClean="0"/>
              <a:t>рівня</a:t>
            </a:r>
            <a:r>
              <a:rPr lang="ru-RU" dirty="0" smtClean="0"/>
              <a:t> </a:t>
            </a:r>
            <a:r>
              <a:rPr lang="ru-RU" dirty="0" err="1" smtClean="0"/>
              <a:t>корупції</a:t>
            </a:r>
            <a:r>
              <a:rPr lang="ru-RU" dirty="0" smtClean="0"/>
              <a:t> як </a:t>
            </a:r>
            <a:r>
              <a:rPr lang="ru-RU" dirty="0" err="1" smtClean="0"/>
              <a:t>високого</a:t>
            </a:r>
            <a:r>
              <a:rPr lang="ru-RU" dirty="0" smtClean="0"/>
              <a:t> (</a:t>
            </a:r>
            <a:r>
              <a:rPr lang="ru-RU" dirty="0" err="1" smtClean="0"/>
              <a:t>найчастіше</a:t>
            </a:r>
            <a:r>
              <a:rPr lang="ru-RU" dirty="0" smtClean="0"/>
              <a:t> </a:t>
            </a:r>
            <a:r>
              <a:rPr lang="ru-RU" dirty="0" err="1" smtClean="0"/>
              <a:t>населення</a:t>
            </a:r>
            <a:r>
              <a:rPr lang="ru-RU" dirty="0" smtClean="0"/>
              <a:t> </a:t>
            </a:r>
            <a:r>
              <a:rPr lang="ru-RU" dirty="0" err="1" smtClean="0"/>
              <a:t>стикається</a:t>
            </a:r>
            <a:r>
              <a:rPr lang="ru-RU" dirty="0" smtClean="0"/>
              <a:t> з </a:t>
            </a:r>
            <a:r>
              <a:rPr lang="ru-RU" dirty="0" err="1" smtClean="0"/>
              <a:t>корупцією</a:t>
            </a:r>
            <a:r>
              <a:rPr lang="ru-RU" dirty="0" smtClean="0"/>
              <a:t> при </a:t>
            </a:r>
            <a:r>
              <a:rPr lang="ru-RU" dirty="0" err="1" smtClean="0"/>
              <a:t>оформленні</a:t>
            </a:r>
            <a:r>
              <a:rPr lang="ru-RU" dirty="0" smtClean="0"/>
              <a:t> </a:t>
            </a:r>
            <a:r>
              <a:rPr lang="ru-RU" dirty="0" err="1" smtClean="0"/>
              <a:t>документів</a:t>
            </a:r>
            <a:r>
              <a:rPr lang="ru-RU" dirty="0" smtClean="0"/>
              <a:t> і </a:t>
            </a:r>
            <a:r>
              <a:rPr lang="ru-RU" dirty="0" err="1" smtClean="0"/>
              <a:t>зверненні</a:t>
            </a:r>
            <a:r>
              <a:rPr lang="ru-RU" dirty="0" smtClean="0"/>
              <a:t> за </a:t>
            </a:r>
            <a:r>
              <a:rPr lang="ru-RU" dirty="0" err="1" smtClean="0"/>
              <a:t>адміністративними</a:t>
            </a:r>
            <a:r>
              <a:rPr lang="ru-RU" dirty="0" smtClean="0"/>
              <a:t> </a:t>
            </a:r>
            <a:r>
              <a:rPr lang="ru-RU" dirty="0" err="1" smtClean="0"/>
              <a:t>послугами</a:t>
            </a:r>
            <a:r>
              <a:rPr lang="ru-RU" dirty="0" smtClean="0"/>
              <a:t>, в </a:t>
            </a:r>
            <a:r>
              <a:rPr lang="ru-RU" dirty="0" err="1" smtClean="0"/>
              <a:t>медичних</a:t>
            </a:r>
            <a:r>
              <a:rPr lang="ru-RU" dirty="0" smtClean="0"/>
              <a:t> </a:t>
            </a:r>
            <a:r>
              <a:rPr lang="ru-RU" dirty="0" err="1" smtClean="0"/>
              <a:t>установах</a:t>
            </a:r>
            <a:r>
              <a:rPr lang="ru-RU" dirty="0" smtClean="0"/>
              <a:t> та при </a:t>
            </a:r>
            <a:r>
              <a:rPr lang="ru-RU" dirty="0" err="1" smtClean="0"/>
              <a:t>взаємодії</a:t>
            </a:r>
            <a:r>
              <a:rPr lang="ru-RU" dirty="0" smtClean="0"/>
              <a:t> з </a:t>
            </a:r>
            <a:r>
              <a:rPr lang="ru-RU" dirty="0" err="1" smtClean="0"/>
              <a:t>правоохоронними</a:t>
            </a:r>
            <a:r>
              <a:rPr lang="ru-RU" dirty="0" smtClean="0"/>
              <a:t> органами)</a:t>
            </a:r>
            <a:r>
              <a:rPr lang="ru-RU" baseline="0" dirty="0" smtClean="0"/>
              <a:t> </a:t>
            </a:r>
            <a:r>
              <a:rPr lang="ru-RU" baseline="0" dirty="0" err="1" smtClean="0"/>
              <a:t>теж</a:t>
            </a:r>
            <a:r>
              <a:rPr lang="ru-RU" baseline="0" dirty="0" smtClean="0"/>
              <a:t> </a:t>
            </a:r>
            <a:r>
              <a:rPr lang="ru-RU" baseline="0" dirty="0" err="1" smtClean="0"/>
              <a:t>може</a:t>
            </a:r>
            <a:r>
              <a:rPr lang="ru-RU" baseline="0" dirty="0" smtClean="0"/>
              <a:t> негативно </a:t>
            </a:r>
            <a:r>
              <a:rPr lang="ru-RU" baseline="0" dirty="0" err="1" smtClean="0"/>
              <a:t>позначатись</a:t>
            </a:r>
            <a:r>
              <a:rPr lang="ru-RU" baseline="0" dirty="0" smtClean="0"/>
              <a:t> на </a:t>
            </a:r>
            <a:r>
              <a:rPr lang="ru-RU" baseline="0" dirty="0" err="1" smtClean="0"/>
              <a:t>розвитку</a:t>
            </a:r>
            <a:r>
              <a:rPr lang="ru-RU" baseline="0" dirty="0" smtClean="0"/>
              <a:t> </a:t>
            </a:r>
            <a:r>
              <a:rPr lang="ru-RU" baseline="0" dirty="0" err="1" smtClean="0"/>
              <a:t>громади</a:t>
            </a:r>
            <a:r>
              <a:rPr lang="ru-RU" baseline="0" dirty="0" smtClean="0"/>
              <a:t>.</a:t>
            </a:r>
            <a:endParaRPr lang="ru-RU" dirty="0" smtClean="0"/>
          </a:p>
          <a:p>
            <a:endParaRPr lang="uk-UA" dirty="0"/>
          </a:p>
        </p:txBody>
      </p:sp>
      <p:sp>
        <p:nvSpPr>
          <p:cNvPr id="4" name="Номер слайда 3"/>
          <p:cNvSpPr>
            <a:spLocks noGrp="1"/>
          </p:cNvSpPr>
          <p:nvPr>
            <p:ph type="sldNum" sz="quarter" idx="10"/>
          </p:nvPr>
        </p:nvSpPr>
        <p:spPr/>
        <p:txBody>
          <a:bodyPr/>
          <a:lstStyle/>
          <a:p>
            <a:fld id="{049DD486-98CE-492A-B43E-F0A994E3FE5A}" type="slidenum">
              <a:rPr lang="ru-RU" smtClean="0"/>
              <a:t>63</a:t>
            </a:fld>
            <a:endParaRPr lang="ru-RU"/>
          </a:p>
        </p:txBody>
      </p:sp>
    </p:spTree>
    <p:extLst>
      <p:ext uri="{BB962C8B-B14F-4D97-AF65-F5344CB8AC3E}">
        <p14:creationId xmlns:p14="http://schemas.microsoft.com/office/powerpoint/2010/main" val="4151426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9</a:t>
            </a:fld>
            <a:endParaRPr lang="ru-RU"/>
          </a:p>
        </p:txBody>
      </p:sp>
    </p:spTree>
    <p:extLst>
      <p:ext uri="{BB962C8B-B14F-4D97-AF65-F5344CB8AC3E}">
        <p14:creationId xmlns:p14="http://schemas.microsoft.com/office/powerpoint/2010/main" val="522881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10</a:t>
            </a:fld>
            <a:endParaRPr lang="ru-RU"/>
          </a:p>
        </p:txBody>
      </p:sp>
    </p:spTree>
    <p:extLst>
      <p:ext uri="{BB962C8B-B14F-4D97-AF65-F5344CB8AC3E}">
        <p14:creationId xmlns:p14="http://schemas.microsoft.com/office/powerpoint/2010/main" val="779074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11</a:t>
            </a:fld>
            <a:endParaRPr lang="ru-RU"/>
          </a:p>
        </p:txBody>
      </p:sp>
    </p:spTree>
    <p:extLst>
      <p:ext uri="{BB962C8B-B14F-4D97-AF65-F5344CB8AC3E}">
        <p14:creationId xmlns:p14="http://schemas.microsoft.com/office/powerpoint/2010/main" val="762648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indent="0" algn="just"/>
            <a:r>
              <a:rPr lang="uk-UA" sz="1800" noProof="0" dirty="0">
                <a:effectLst/>
                <a:latin typeface="Open Sans" panose="020B0606030504020204" pitchFamily="34" charset="0"/>
                <a:ea typeface="Times New Roman" panose="02020603050405020304" pitchFamily="18" charset="0"/>
              </a:rPr>
              <a:t>Херсонська міська територіальна громада – територіальна громада в Україні, у Херсонському районі Херсонської області з адміністративним центром у місті Херсон. Створена у 2020 році, відповідно до розпорядження Кабінету Міністрів України № 726-р від 12 червня 2020 року «Про визначення адміністративних центрів та затвердження територій територіальних громад Херсонської області», шляхом об'єднання територій та населених пунктів Херсонської міської ради (в складі Антонівської, </a:t>
            </a:r>
            <a:r>
              <a:rPr lang="uk-UA" sz="1800" noProof="0" dirty="0" err="1">
                <a:effectLst/>
                <a:latin typeface="Open Sans" panose="020B0606030504020204" pitchFamily="34" charset="0"/>
                <a:ea typeface="Times New Roman" panose="02020603050405020304" pitchFamily="18" charset="0"/>
              </a:rPr>
              <a:t>Зеленівської</a:t>
            </a:r>
            <a:r>
              <a:rPr lang="uk-UA" sz="1800" noProof="0" dirty="0">
                <a:effectLst/>
                <a:latin typeface="Open Sans" panose="020B0606030504020204" pitchFamily="34" charset="0"/>
                <a:ea typeface="Times New Roman" panose="02020603050405020304" pitchFamily="18" charset="0"/>
              </a:rPr>
              <a:t>, </a:t>
            </a:r>
            <a:r>
              <a:rPr lang="uk-UA" sz="1800" noProof="0" dirty="0" err="1">
                <a:effectLst/>
                <a:latin typeface="Open Sans" panose="020B0606030504020204" pitchFamily="34" charset="0"/>
                <a:ea typeface="Times New Roman" panose="02020603050405020304" pitchFamily="18" charset="0"/>
              </a:rPr>
              <a:t>Комишанської</a:t>
            </a:r>
            <a:r>
              <a:rPr lang="uk-UA" sz="1800" noProof="0" dirty="0">
                <a:effectLst/>
                <a:latin typeface="Open Sans" panose="020B0606030504020204" pitchFamily="34" charset="0"/>
                <a:ea typeface="Times New Roman" panose="02020603050405020304" pitchFamily="18" charset="0"/>
              </a:rPr>
              <a:t>, Наддніпрянської селищних, </a:t>
            </a:r>
            <a:r>
              <a:rPr lang="uk-UA" sz="1800" noProof="0" dirty="0" err="1">
                <a:effectLst/>
                <a:latin typeface="Open Sans" panose="020B0606030504020204" pitchFamily="34" charset="0"/>
                <a:ea typeface="Times New Roman" panose="02020603050405020304" pitchFamily="18" charset="0"/>
              </a:rPr>
              <a:t>Степанівської</a:t>
            </a:r>
            <a:r>
              <a:rPr lang="uk-UA" sz="1800" noProof="0" dirty="0">
                <a:effectLst/>
                <a:latin typeface="Open Sans" panose="020B0606030504020204" pitchFamily="34" charset="0"/>
                <a:ea typeface="Times New Roman" panose="02020603050405020304" pitchFamily="18" charset="0"/>
              </a:rPr>
              <a:t> сільської рад міста Херсон) та </a:t>
            </a:r>
            <a:r>
              <a:rPr lang="uk-UA" sz="1800" noProof="0" dirty="0" err="1">
                <a:effectLst/>
                <a:latin typeface="Open Sans" panose="020B0606030504020204" pitchFamily="34" charset="0"/>
                <a:ea typeface="Times New Roman" panose="02020603050405020304" pitchFamily="18" charset="0"/>
              </a:rPr>
              <a:t>Садівської</a:t>
            </a:r>
            <a:r>
              <a:rPr lang="uk-UA" sz="1800" noProof="0" dirty="0">
                <a:effectLst/>
                <a:latin typeface="Open Sans" panose="020B0606030504020204" pitchFamily="34" charset="0"/>
                <a:ea typeface="Times New Roman" panose="02020603050405020304" pitchFamily="18" charset="0"/>
              </a:rPr>
              <a:t> сільської ради Білозерського району Херсонської області.</a:t>
            </a:r>
          </a:p>
          <a:p>
            <a:pPr indent="0" algn="just"/>
            <a:endParaRPr lang="uk-UA" sz="1800" noProof="0" dirty="0">
              <a:effectLst/>
              <a:latin typeface="Open Sans" panose="020B0606030504020204" pitchFamily="34" charset="0"/>
              <a:ea typeface="Times New Roman" panose="02020603050405020304" pitchFamily="18" charset="0"/>
            </a:endParaRPr>
          </a:p>
          <a:p>
            <a:pPr indent="0" algn="just"/>
            <a:r>
              <a:rPr lang="uk-UA" sz="1800" noProof="0" dirty="0">
                <a:effectLst/>
                <a:latin typeface="Open Sans" panose="020B0606030504020204" pitchFamily="34" charset="0"/>
                <a:ea typeface="Times New Roman" panose="02020603050405020304" pitchFamily="18" charset="0"/>
              </a:rPr>
              <a:t>Площа ХМТГ складає 2% від площі області та 12% від площі району, що майже співпадає із пропорцією самого Херсонського району по відношенню до площі області (14%).</a:t>
            </a:r>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12</a:t>
            </a:fld>
            <a:endParaRPr lang="ru-RU"/>
          </a:p>
        </p:txBody>
      </p:sp>
    </p:spTree>
    <p:extLst>
      <p:ext uri="{BB962C8B-B14F-4D97-AF65-F5344CB8AC3E}">
        <p14:creationId xmlns:p14="http://schemas.microsoft.com/office/powerpoint/2010/main" val="3101342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Адміністративний статус ХМТГ з центром у місті Херсон визначається за кількістю та густотою населення, а саме: кількість населення міста Херсон складає 32% від загальної чисельності населення Херсонської області та 71% від кількості населення Херсонського району. В свою чергу, Херсонський район складає 45% від загальної кількості мешканців Херсонської області.</a:t>
            </a:r>
            <a:endParaRPr lang="ru-RU" dirty="0"/>
          </a:p>
        </p:txBody>
      </p:sp>
      <p:sp>
        <p:nvSpPr>
          <p:cNvPr id="4" name="Місце для номера слайда 3"/>
          <p:cNvSpPr>
            <a:spLocks noGrp="1"/>
          </p:cNvSpPr>
          <p:nvPr>
            <p:ph type="sldNum" sz="quarter" idx="5"/>
          </p:nvPr>
        </p:nvSpPr>
        <p:spPr/>
        <p:txBody>
          <a:bodyPr/>
          <a:lstStyle/>
          <a:p>
            <a:fld id="{049DD486-98CE-492A-B43E-F0A994E3FE5A}" type="slidenum">
              <a:rPr lang="ru-RU" smtClean="0"/>
              <a:t>13</a:t>
            </a:fld>
            <a:endParaRPr lang="ru-RU"/>
          </a:p>
        </p:txBody>
      </p:sp>
    </p:spTree>
    <p:extLst>
      <p:ext uri="{BB962C8B-B14F-4D97-AF65-F5344CB8AC3E}">
        <p14:creationId xmlns:p14="http://schemas.microsoft.com/office/powerpoint/2010/main" val="170016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093BC81-436D-4614-80AC-AF6B2ECA66A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uk-UA"/>
              <a:t>Клацніть, щоб редагувати стиль зразка заголовка</a:t>
            </a:r>
            <a:endParaRPr lang="ru-RU"/>
          </a:p>
        </p:txBody>
      </p:sp>
      <p:sp>
        <p:nvSpPr>
          <p:cNvPr id="3" name="Підзаголовок 2">
            <a:extLst>
              <a:ext uri="{FF2B5EF4-FFF2-40B4-BE49-F238E27FC236}">
                <a16:creationId xmlns:a16="http://schemas.microsoft.com/office/drawing/2014/main" xmlns="" id="{6BE5F79C-1FD3-4C35-9E48-8D216AB27E4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ru-RU"/>
          </a:p>
        </p:txBody>
      </p:sp>
      <p:sp>
        <p:nvSpPr>
          <p:cNvPr id="4" name="Місце для дати 3">
            <a:extLst>
              <a:ext uri="{FF2B5EF4-FFF2-40B4-BE49-F238E27FC236}">
                <a16:creationId xmlns:a16="http://schemas.microsoft.com/office/drawing/2014/main" xmlns="" id="{C2E8B38B-B8E6-4CB4-979E-D4781FBE4833}"/>
              </a:ext>
            </a:extLst>
          </p:cNvPr>
          <p:cNvSpPr>
            <a:spLocks noGrp="1"/>
          </p:cNvSpPr>
          <p:nvPr>
            <p:ph type="dt" sz="half" idx="10"/>
          </p:nvPr>
        </p:nvSpPr>
        <p:spPr>
          <a:xfrm>
            <a:off x="838200" y="6356350"/>
            <a:ext cx="2743200" cy="365125"/>
          </a:xfrm>
          <a:prstGeom prst="rect">
            <a:avLst/>
          </a:prstGeom>
        </p:spPr>
        <p:txBody>
          <a:bodyPr/>
          <a:lstStyle/>
          <a:p>
            <a:endParaRPr lang="ru-RU"/>
          </a:p>
        </p:txBody>
      </p:sp>
      <p:sp>
        <p:nvSpPr>
          <p:cNvPr id="5" name="Місце для нижнього колонтитула 4">
            <a:extLst>
              <a:ext uri="{FF2B5EF4-FFF2-40B4-BE49-F238E27FC236}">
                <a16:creationId xmlns:a16="http://schemas.microsoft.com/office/drawing/2014/main" xmlns="" id="{1D8327D3-BE85-431D-973A-83F316F489F8}"/>
              </a:ext>
            </a:extLst>
          </p:cNvPr>
          <p:cNvSpPr>
            <a:spLocks noGrp="1"/>
          </p:cNvSpPr>
          <p:nvPr>
            <p:ph type="ftr" sz="quarter" idx="11"/>
          </p:nvPr>
        </p:nvSpPr>
        <p:spPr>
          <a:xfrm>
            <a:off x="4038600" y="6356350"/>
            <a:ext cx="4114800" cy="365125"/>
          </a:xfrm>
          <a:prstGeom prst="rect">
            <a:avLst/>
          </a:prstGeom>
        </p:spPr>
        <p:txBody>
          <a:bodyPr/>
          <a:lstStyle/>
          <a:p>
            <a:endParaRPr lang="ru-RU"/>
          </a:p>
        </p:txBody>
      </p:sp>
      <p:sp>
        <p:nvSpPr>
          <p:cNvPr id="6" name="Місце для номера слайда 5">
            <a:extLst>
              <a:ext uri="{FF2B5EF4-FFF2-40B4-BE49-F238E27FC236}">
                <a16:creationId xmlns:a16="http://schemas.microsoft.com/office/drawing/2014/main" xmlns="" id="{5881E729-53BA-49E7-A2ED-7D2EF4499E69}"/>
              </a:ext>
            </a:extLst>
          </p:cNvPr>
          <p:cNvSpPr>
            <a:spLocks noGrp="1"/>
          </p:cNvSpPr>
          <p:nvPr>
            <p:ph type="sldNum" sz="quarter" idx="12"/>
          </p:nvPr>
        </p:nvSpPr>
        <p:spPr/>
        <p:txBody>
          <a:bodyPr/>
          <a:lstStyle/>
          <a:p>
            <a:fld id="{D19E0249-FE9F-4BCB-9A91-FA3685BA4489}" type="slidenum">
              <a:rPr lang="ru-RU" smtClean="0"/>
              <a:t>‹#›</a:t>
            </a:fld>
            <a:endParaRPr lang="ru-RU"/>
          </a:p>
        </p:txBody>
      </p:sp>
    </p:spTree>
    <p:extLst>
      <p:ext uri="{BB962C8B-B14F-4D97-AF65-F5344CB8AC3E}">
        <p14:creationId xmlns:p14="http://schemas.microsoft.com/office/powerpoint/2010/main" val="1479344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F2C75CD-AF36-4BCE-84D4-6181C3A341BB}"/>
              </a:ext>
            </a:extLst>
          </p:cNvPr>
          <p:cNvSpPr>
            <a:spLocks noGrp="1"/>
          </p:cNvSpPr>
          <p:nvPr>
            <p:ph type="title"/>
          </p:nvPr>
        </p:nvSpPr>
        <p:spPr>
          <a:xfrm>
            <a:off x="838200" y="365125"/>
            <a:ext cx="10515600" cy="1325563"/>
          </a:xfrm>
          <a:prstGeom prst="rect">
            <a:avLst/>
          </a:prstGeom>
        </p:spPr>
        <p:txBody>
          <a:bodyPr/>
          <a:lstStyle/>
          <a:p>
            <a:r>
              <a:rPr lang="uk-UA"/>
              <a:t>Клацніть, щоб редагувати стиль зразка заголовка</a:t>
            </a:r>
            <a:endParaRPr lang="ru-RU"/>
          </a:p>
        </p:txBody>
      </p:sp>
      <p:sp>
        <p:nvSpPr>
          <p:cNvPr id="3" name="Місце для вертикального тексту 2">
            <a:extLst>
              <a:ext uri="{FF2B5EF4-FFF2-40B4-BE49-F238E27FC236}">
                <a16:creationId xmlns:a16="http://schemas.microsoft.com/office/drawing/2014/main" xmlns="" id="{FF548B58-23E7-4411-8A82-C485527785D1}"/>
              </a:ext>
            </a:extLst>
          </p:cNvPr>
          <p:cNvSpPr>
            <a:spLocks noGrp="1"/>
          </p:cNvSpPr>
          <p:nvPr>
            <p:ph type="body" orient="vert" idx="1"/>
          </p:nvPr>
        </p:nvSpPr>
        <p:spPr>
          <a:xfrm>
            <a:off x="838200" y="1825625"/>
            <a:ext cx="10515600" cy="4351338"/>
          </a:xfrm>
          <a:prstGeom prst="rect">
            <a:avLst/>
          </a:prstGeo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дати 3">
            <a:extLst>
              <a:ext uri="{FF2B5EF4-FFF2-40B4-BE49-F238E27FC236}">
                <a16:creationId xmlns:a16="http://schemas.microsoft.com/office/drawing/2014/main" xmlns="" id="{9D01A83A-BE6D-4C9F-A88B-E8E486B5EF53}"/>
              </a:ext>
            </a:extLst>
          </p:cNvPr>
          <p:cNvSpPr>
            <a:spLocks noGrp="1"/>
          </p:cNvSpPr>
          <p:nvPr>
            <p:ph type="dt" sz="half" idx="10"/>
          </p:nvPr>
        </p:nvSpPr>
        <p:spPr>
          <a:xfrm>
            <a:off x="838200" y="6356350"/>
            <a:ext cx="2743200" cy="365125"/>
          </a:xfrm>
          <a:prstGeom prst="rect">
            <a:avLst/>
          </a:prstGeom>
        </p:spPr>
        <p:txBody>
          <a:bodyPr/>
          <a:lstStyle/>
          <a:p>
            <a:endParaRPr lang="ru-RU"/>
          </a:p>
        </p:txBody>
      </p:sp>
      <p:sp>
        <p:nvSpPr>
          <p:cNvPr id="5" name="Місце для нижнього колонтитула 4">
            <a:extLst>
              <a:ext uri="{FF2B5EF4-FFF2-40B4-BE49-F238E27FC236}">
                <a16:creationId xmlns:a16="http://schemas.microsoft.com/office/drawing/2014/main" xmlns="" id="{4EC1F032-DFA4-46F4-B101-8073949BDEB1}"/>
              </a:ext>
            </a:extLst>
          </p:cNvPr>
          <p:cNvSpPr>
            <a:spLocks noGrp="1"/>
          </p:cNvSpPr>
          <p:nvPr>
            <p:ph type="ftr" sz="quarter" idx="11"/>
          </p:nvPr>
        </p:nvSpPr>
        <p:spPr>
          <a:xfrm>
            <a:off x="4038600" y="6356350"/>
            <a:ext cx="4114800" cy="365125"/>
          </a:xfrm>
          <a:prstGeom prst="rect">
            <a:avLst/>
          </a:prstGeom>
        </p:spPr>
        <p:txBody>
          <a:bodyPr/>
          <a:lstStyle/>
          <a:p>
            <a:endParaRPr lang="ru-RU"/>
          </a:p>
        </p:txBody>
      </p:sp>
      <p:sp>
        <p:nvSpPr>
          <p:cNvPr id="6" name="Місце для номера слайда 5">
            <a:extLst>
              <a:ext uri="{FF2B5EF4-FFF2-40B4-BE49-F238E27FC236}">
                <a16:creationId xmlns:a16="http://schemas.microsoft.com/office/drawing/2014/main" xmlns="" id="{EF9FB567-56AD-49CF-91AA-FC6A299181AF}"/>
              </a:ext>
            </a:extLst>
          </p:cNvPr>
          <p:cNvSpPr>
            <a:spLocks noGrp="1"/>
          </p:cNvSpPr>
          <p:nvPr>
            <p:ph type="sldNum" sz="quarter" idx="12"/>
          </p:nvPr>
        </p:nvSpPr>
        <p:spPr/>
        <p:txBody>
          <a:bodyPr/>
          <a:lstStyle/>
          <a:p>
            <a:fld id="{D19E0249-FE9F-4BCB-9A91-FA3685BA4489}" type="slidenum">
              <a:rPr lang="ru-RU" smtClean="0"/>
              <a:t>‹#›</a:t>
            </a:fld>
            <a:endParaRPr lang="ru-RU"/>
          </a:p>
        </p:txBody>
      </p:sp>
    </p:spTree>
    <p:extLst>
      <p:ext uri="{BB962C8B-B14F-4D97-AF65-F5344CB8AC3E}">
        <p14:creationId xmlns:p14="http://schemas.microsoft.com/office/powerpoint/2010/main" val="97576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xmlns="" id="{32F4762E-ABCC-4BC3-BA99-2E7BE073A91E}"/>
              </a:ext>
            </a:extLst>
          </p:cNvPr>
          <p:cNvSpPr>
            <a:spLocks noGrp="1"/>
          </p:cNvSpPr>
          <p:nvPr>
            <p:ph type="title" orient="vert"/>
          </p:nvPr>
        </p:nvSpPr>
        <p:spPr>
          <a:xfrm>
            <a:off x="8724900" y="365125"/>
            <a:ext cx="2628900" cy="5811838"/>
          </a:xfrm>
          <a:prstGeom prst="rect">
            <a:avLst/>
          </a:prstGeom>
        </p:spPr>
        <p:txBody>
          <a:bodyPr vert="eaVert"/>
          <a:lstStyle/>
          <a:p>
            <a:r>
              <a:rPr lang="uk-UA"/>
              <a:t>Клацніть, щоб редагувати стиль зразка заголовка</a:t>
            </a:r>
            <a:endParaRPr lang="ru-RU"/>
          </a:p>
        </p:txBody>
      </p:sp>
      <p:sp>
        <p:nvSpPr>
          <p:cNvPr id="3" name="Місце для вертикального тексту 2">
            <a:extLst>
              <a:ext uri="{FF2B5EF4-FFF2-40B4-BE49-F238E27FC236}">
                <a16:creationId xmlns:a16="http://schemas.microsoft.com/office/drawing/2014/main" xmlns="" id="{1FA29ED4-EDA2-45D8-873B-A99FAC1D1E93}"/>
              </a:ext>
            </a:extLst>
          </p:cNvPr>
          <p:cNvSpPr>
            <a:spLocks noGrp="1"/>
          </p:cNvSpPr>
          <p:nvPr>
            <p:ph type="body" orient="vert" idx="1"/>
          </p:nvPr>
        </p:nvSpPr>
        <p:spPr>
          <a:xfrm>
            <a:off x="838200" y="365125"/>
            <a:ext cx="7734300" cy="5811838"/>
          </a:xfrm>
          <a:prstGeom prst="rect">
            <a:avLst/>
          </a:prstGeo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дати 3">
            <a:extLst>
              <a:ext uri="{FF2B5EF4-FFF2-40B4-BE49-F238E27FC236}">
                <a16:creationId xmlns:a16="http://schemas.microsoft.com/office/drawing/2014/main" xmlns="" id="{05D26A6B-AF48-41FF-9500-9A875ABD2AC3}"/>
              </a:ext>
            </a:extLst>
          </p:cNvPr>
          <p:cNvSpPr>
            <a:spLocks noGrp="1"/>
          </p:cNvSpPr>
          <p:nvPr>
            <p:ph type="dt" sz="half" idx="10"/>
          </p:nvPr>
        </p:nvSpPr>
        <p:spPr>
          <a:xfrm>
            <a:off x="838200" y="6356350"/>
            <a:ext cx="2743200" cy="365125"/>
          </a:xfrm>
          <a:prstGeom prst="rect">
            <a:avLst/>
          </a:prstGeom>
        </p:spPr>
        <p:txBody>
          <a:bodyPr/>
          <a:lstStyle/>
          <a:p>
            <a:endParaRPr lang="ru-RU"/>
          </a:p>
        </p:txBody>
      </p:sp>
      <p:sp>
        <p:nvSpPr>
          <p:cNvPr id="5" name="Місце для нижнього колонтитула 4">
            <a:extLst>
              <a:ext uri="{FF2B5EF4-FFF2-40B4-BE49-F238E27FC236}">
                <a16:creationId xmlns:a16="http://schemas.microsoft.com/office/drawing/2014/main" xmlns="" id="{F2796828-8F9B-48B5-9FB1-216C030E842D}"/>
              </a:ext>
            </a:extLst>
          </p:cNvPr>
          <p:cNvSpPr>
            <a:spLocks noGrp="1"/>
          </p:cNvSpPr>
          <p:nvPr>
            <p:ph type="ftr" sz="quarter" idx="11"/>
          </p:nvPr>
        </p:nvSpPr>
        <p:spPr>
          <a:xfrm>
            <a:off x="4038600" y="6356350"/>
            <a:ext cx="4114800" cy="365125"/>
          </a:xfrm>
          <a:prstGeom prst="rect">
            <a:avLst/>
          </a:prstGeom>
        </p:spPr>
        <p:txBody>
          <a:bodyPr/>
          <a:lstStyle/>
          <a:p>
            <a:endParaRPr lang="ru-RU"/>
          </a:p>
        </p:txBody>
      </p:sp>
      <p:sp>
        <p:nvSpPr>
          <p:cNvPr id="6" name="Місце для номера слайда 5">
            <a:extLst>
              <a:ext uri="{FF2B5EF4-FFF2-40B4-BE49-F238E27FC236}">
                <a16:creationId xmlns:a16="http://schemas.microsoft.com/office/drawing/2014/main" xmlns="" id="{3C494B71-4B26-4D3A-AC89-5A1085E5D4E9}"/>
              </a:ext>
            </a:extLst>
          </p:cNvPr>
          <p:cNvSpPr>
            <a:spLocks noGrp="1"/>
          </p:cNvSpPr>
          <p:nvPr>
            <p:ph type="sldNum" sz="quarter" idx="12"/>
          </p:nvPr>
        </p:nvSpPr>
        <p:spPr/>
        <p:txBody>
          <a:bodyPr/>
          <a:lstStyle/>
          <a:p>
            <a:fld id="{D19E0249-FE9F-4BCB-9A91-FA3685BA4489}" type="slidenum">
              <a:rPr lang="ru-RU" smtClean="0"/>
              <a:t>‹#›</a:t>
            </a:fld>
            <a:endParaRPr lang="ru-RU"/>
          </a:p>
        </p:txBody>
      </p:sp>
    </p:spTree>
    <p:extLst>
      <p:ext uri="{BB962C8B-B14F-4D97-AF65-F5344CB8AC3E}">
        <p14:creationId xmlns:p14="http://schemas.microsoft.com/office/powerpoint/2010/main" val="378295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D542DBB-3024-4234-9D77-9AA75E107744}"/>
              </a:ext>
            </a:extLst>
          </p:cNvPr>
          <p:cNvSpPr>
            <a:spLocks noGrp="1"/>
          </p:cNvSpPr>
          <p:nvPr>
            <p:ph type="title"/>
          </p:nvPr>
        </p:nvSpPr>
        <p:spPr>
          <a:xfrm>
            <a:off x="838200" y="365125"/>
            <a:ext cx="10515600" cy="1325563"/>
          </a:xfrm>
          <a:prstGeom prst="rect">
            <a:avLst/>
          </a:prstGeom>
        </p:spPr>
        <p:txBody>
          <a:bodyPr/>
          <a:lstStyle/>
          <a:p>
            <a:r>
              <a:rPr lang="uk-UA"/>
              <a:t>Клацніть, щоб редагувати стиль зразка заголовка</a:t>
            </a:r>
            <a:endParaRPr lang="ru-RU"/>
          </a:p>
        </p:txBody>
      </p:sp>
      <p:sp>
        <p:nvSpPr>
          <p:cNvPr id="3" name="Місце для вмісту 2">
            <a:extLst>
              <a:ext uri="{FF2B5EF4-FFF2-40B4-BE49-F238E27FC236}">
                <a16:creationId xmlns:a16="http://schemas.microsoft.com/office/drawing/2014/main" xmlns="" id="{2252A7DE-9848-4C87-BD39-BF4AE131E4C7}"/>
              </a:ext>
            </a:extLst>
          </p:cNvPr>
          <p:cNvSpPr>
            <a:spLocks noGrp="1"/>
          </p:cNvSpPr>
          <p:nvPr>
            <p:ph idx="1"/>
          </p:nvPr>
        </p:nvSpPr>
        <p:spPr>
          <a:xfrm>
            <a:off x="838200" y="1825625"/>
            <a:ext cx="10515600" cy="4351338"/>
          </a:xfrm>
          <a:prstGeom prst="rect">
            <a:avLst/>
          </a:prstGeo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дати 3">
            <a:extLst>
              <a:ext uri="{FF2B5EF4-FFF2-40B4-BE49-F238E27FC236}">
                <a16:creationId xmlns:a16="http://schemas.microsoft.com/office/drawing/2014/main" xmlns="" id="{95817177-5DA9-4430-8683-D57D4BD10A17}"/>
              </a:ext>
            </a:extLst>
          </p:cNvPr>
          <p:cNvSpPr>
            <a:spLocks noGrp="1"/>
          </p:cNvSpPr>
          <p:nvPr>
            <p:ph type="dt" sz="half" idx="10"/>
          </p:nvPr>
        </p:nvSpPr>
        <p:spPr>
          <a:xfrm>
            <a:off x="838200" y="6356350"/>
            <a:ext cx="2743200" cy="365125"/>
          </a:xfrm>
          <a:prstGeom prst="rect">
            <a:avLst/>
          </a:prstGeom>
        </p:spPr>
        <p:txBody>
          <a:bodyPr/>
          <a:lstStyle/>
          <a:p>
            <a:endParaRPr lang="ru-RU"/>
          </a:p>
        </p:txBody>
      </p:sp>
      <p:sp>
        <p:nvSpPr>
          <p:cNvPr id="5" name="Місце для нижнього колонтитула 4">
            <a:extLst>
              <a:ext uri="{FF2B5EF4-FFF2-40B4-BE49-F238E27FC236}">
                <a16:creationId xmlns:a16="http://schemas.microsoft.com/office/drawing/2014/main" xmlns="" id="{8FC3852B-E7B5-4DB2-9250-096E0F1FF6EA}"/>
              </a:ext>
            </a:extLst>
          </p:cNvPr>
          <p:cNvSpPr>
            <a:spLocks noGrp="1"/>
          </p:cNvSpPr>
          <p:nvPr>
            <p:ph type="ftr" sz="quarter" idx="11"/>
          </p:nvPr>
        </p:nvSpPr>
        <p:spPr>
          <a:xfrm>
            <a:off x="4038600" y="6356350"/>
            <a:ext cx="4114800" cy="365125"/>
          </a:xfrm>
          <a:prstGeom prst="rect">
            <a:avLst/>
          </a:prstGeom>
        </p:spPr>
        <p:txBody>
          <a:bodyPr/>
          <a:lstStyle/>
          <a:p>
            <a:endParaRPr lang="ru-RU"/>
          </a:p>
        </p:txBody>
      </p:sp>
      <p:sp>
        <p:nvSpPr>
          <p:cNvPr id="6" name="Місце для номера слайда 5">
            <a:extLst>
              <a:ext uri="{FF2B5EF4-FFF2-40B4-BE49-F238E27FC236}">
                <a16:creationId xmlns:a16="http://schemas.microsoft.com/office/drawing/2014/main" xmlns="" id="{3D7612AA-D048-4EEE-B7D6-36096C97B123}"/>
              </a:ext>
            </a:extLst>
          </p:cNvPr>
          <p:cNvSpPr>
            <a:spLocks noGrp="1"/>
          </p:cNvSpPr>
          <p:nvPr>
            <p:ph type="sldNum" sz="quarter" idx="12"/>
          </p:nvPr>
        </p:nvSpPr>
        <p:spPr/>
        <p:txBody>
          <a:bodyPr/>
          <a:lstStyle/>
          <a:p>
            <a:fld id="{D19E0249-FE9F-4BCB-9A91-FA3685BA4489}" type="slidenum">
              <a:rPr lang="ru-RU" smtClean="0"/>
              <a:t>‹#›</a:t>
            </a:fld>
            <a:endParaRPr lang="ru-RU"/>
          </a:p>
        </p:txBody>
      </p:sp>
    </p:spTree>
    <p:extLst>
      <p:ext uri="{BB962C8B-B14F-4D97-AF65-F5344CB8AC3E}">
        <p14:creationId xmlns:p14="http://schemas.microsoft.com/office/powerpoint/2010/main" val="1388994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2F0B764-7CF7-4A7A-A1B0-5B06D0894A8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uk-UA"/>
              <a:t>Клацніть, щоб редагувати стиль зразка заголовка</a:t>
            </a:r>
            <a:endParaRPr lang="ru-RU"/>
          </a:p>
        </p:txBody>
      </p:sp>
      <p:sp>
        <p:nvSpPr>
          <p:cNvPr id="3" name="Місце для тексту 2">
            <a:extLst>
              <a:ext uri="{FF2B5EF4-FFF2-40B4-BE49-F238E27FC236}">
                <a16:creationId xmlns:a16="http://schemas.microsoft.com/office/drawing/2014/main" xmlns="" id="{8BB561D8-4B78-4FE4-B8C1-DC534397EB8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xmlns="" id="{A7577520-EE16-4FED-99F3-3BDFDFFF395E}"/>
              </a:ext>
            </a:extLst>
          </p:cNvPr>
          <p:cNvSpPr>
            <a:spLocks noGrp="1"/>
          </p:cNvSpPr>
          <p:nvPr>
            <p:ph type="dt" sz="half" idx="10"/>
          </p:nvPr>
        </p:nvSpPr>
        <p:spPr>
          <a:xfrm>
            <a:off x="838200" y="6356350"/>
            <a:ext cx="2743200" cy="365125"/>
          </a:xfrm>
          <a:prstGeom prst="rect">
            <a:avLst/>
          </a:prstGeom>
        </p:spPr>
        <p:txBody>
          <a:bodyPr/>
          <a:lstStyle/>
          <a:p>
            <a:endParaRPr lang="ru-RU"/>
          </a:p>
        </p:txBody>
      </p:sp>
      <p:sp>
        <p:nvSpPr>
          <p:cNvPr id="5" name="Місце для нижнього колонтитула 4">
            <a:extLst>
              <a:ext uri="{FF2B5EF4-FFF2-40B4-BE49-F238E27FC236}">
                <a16:creationId xmlns:a16="http://schemas.microsoft.com/office/drawing/2014/main" xmlns="" id="{3D5F50C0-64A7-40A4-960B-49251DC6CA20}"/>
              </a:ext>
            </a:extLst>
          </p:cNvPr>
          <p:cNvSpPr>
            <a:spLocks noGrp="1"/>
          </p:cNvSpPr>
          <p:nvPr>
            <p:ph type="ftr" sz="quarter" idx="11"/>
          </p:nvPr>
        </p:nvSpPr>
        <p:spPr>
          <a:xfrm>
            <a:off x="4038600" y="6356350"/>
            <a:ext cx="4114800" cy="365125"/>
          </a:xfrm>
          <a:prstGeom prst="rect">
            <a:avLst/>
          </a:prstGeom>
        </p:spPr>
        <p:txBody>
          <a:bodyPr/>
          <a:lstStyle/>
          <a:p>
            <a:endParaRPr lang="ru-RU"/>
          </a:p>
        </p:txBody>
      </p:sp>
      <p:sp>
        <p:nvSpPr>
          <p:cNvPr id="6" name="Місце для номера слайда 5">
            <a:extLst>
              <a:ext uri="{FF2B5EF4-FFF2-40B4-BE49-F238E27FC236}">
                <a16:creationId xmlns:a16="http://schemas.microsoft.com/office/drawing/2014/main" xmlns="" id="{93F9DD5F-8707-4FE0-A729-E5792D759553}"/>
              </a:ext>
            </a:extLst>
          </p:cNvPr>
          <p:cNvSpPr>
            <a:spLocks noGrp="1"/>
          </p:cNvSpPr>
          <p:nvPr>
            <p:ph type="sldNum" sz="quarter" idx="12"/>
          </p:nvPr>
        </p:nvSpPr>
        <p:spPr/>
        <p:txBody>
          <a:bodyPr/>
          <a:lstStyle/>
          <a:p>
            <a:fld id="{D19E0249-FE9F-4BCB-9A91-FA3685BA4489}" type="slidenum">
              <a:rPr lang="ru-RU" smtClean="0"/>
              <a:t>‹#›</a:t>
            </a:fld>
            <a:endParaRPr lang="ru-RU"/>
          </a:p>
        </p:txBody>
      </p:sp>
    </p:spTree>
    <p:extLst>
      <p:ext uri="{BB962C8B-B14F-4D97-AF65-F5344CB8AC3E}">
        <p14:creationId xmlns:p14="http://schemas.microsoft.com/office/powerpoint/2010/main" val="42059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F63DE74-579A-444C-978F-86C13E1205DE}"/>
              </a:ext>
            </a:extLst>
          </p:cNvPr>
          <p:cNvSpPr>
            <a:spLocks noGrp="1"/>
          </p:cNvSpPr>
          <p:nvPr>
            <p:ph type="title"/>
          </p:nvPr>
        </p:nvSpPr>
        <p:spPr>
          <a:xfrm>
            <a:off x="838200" y="365125"/>
            <a:ext cx="10515600" cy="1325563"/>
          </a:xfrm>
          <a:prstGeom prst="rect">
            <a:avLst/>
          </a:prstGeom>
        </p:spPr>
        <p:txBody>
          <a:bodyPr/>
          <a:lstStyle/>
          <a:p>
            <a:r>
              <a:rPr lang="uk-UA"/>
              <a:t>Клацніть, щоб редагувати стиль зразка заголовка</a:t>
            </a:r>
            <a:endParaRPr lang="ru-RU"/>
          </a:p>
        </p:txBody>
      </p:sp>
      <p:sp>
        <p:nvSpPr>
          <p:cNvPr id="3" name="Місце для вмісту 2">
            <a:extLst>
              <a:ext uri="{FF2B5EF4-FFF2-40B4-BE49-F238E27FC236}">
                <a16:creationId xmlns:a16="http://schemas.microsoft.com/office/drawing/2014/main" xmlns="" id="{853785EA-E1B6-4180-B25C-E6E0855504B2}"/>
              </a:ext>
            </a:extLst>
          </p:cNvPr>
          <p:cNvSpPr>
            <a:spLocks noGrp="1"/>
          </p:cNvSpPr>
          <p:nvPr>
            <p:ph sz="half" idx="1"/>
          </p:nvPr>
        </p:nvSpPr>
        <p:spPr>
          <a:xfrm>
            <a:off x="838200" y="1825625"/>
            <a:ext cx="5181600" cy="4351338"/>
          </a:xfrm>
          <a:prstGeom prst="rect">
            <a:avLst/>
          </a:prstGeo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вмісту 3">
            <a:extLst>
              <a:ext uri="{FF2B5EF4-FFF2-40B4-BE49-F238E27FC236}">
                <a16:creationId xmlns:a16="http://schemas.microsoft.com/office/drawing/2014/main" xmlns="" id="{3FA7A2C3-27C0-4EF0-A416-73DCD7C3F166}"/>
              </a:ext>
            </a:extLst>
          </p:cNvPr>
          <p:cNvSpPr>
            <a:spLocks noGrp="1"/>
          </p:cNvSpPr>
          <p:nvPr>
            <p:ph sz="half" idx="2"/>
          </p:nvPr>
        </p:nvSpPr>
        <p:spPr>
          <a:xfrm>
            <a:off x="6172200" y="1825625"/>
            <a:ext cx="5181600" cy="4351338"/>
          </a:xfrm>
          <a:prstGeom prst="rect">
            <a:avLst/>
          </a:prstGeo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5" name="Місце для дати 4">
            <a:extLst>
              <a:ext uri="{FF2B5EF4-FFF2-40B4-BE49-F238E27FC236}">
                <a16:creationId xmlns:a16="http://schemas.microsoft.com/office/drawing/2014/main" xmlns="" id="{AB0D258B-91B1-4CC3-B33B-B75E094EBDC1}"/>
              </a:ext>
            </a:extLst>
          </p:cNvPr>
          <p:cNvSpPr>
            <a:spLocks noGrp="1"/>
          </p:cNvSpPr>
          <p:nvPr>
            <p:ph type="dt" sz="half" idx="10"/>
          </p:nvPr>
        </p:nvSpPr>
        <p:spPr>
          <a:xfrm>
            <a:off x="838200" y="6356350"/>
            <a:ext cx="2743200" cy="365125"/>
          </a:xfrm>
          <a:prstGeom prst="rect">
            <a:avLst/>
          </a:prstGeom>
        </p:spPr>
        <p:txBody>
          <a:bodyPr/>
          <a:lstStyle/>
          <a:p>
            <a:endParaRPr lang="ru-RU"/>
          </a:p>
        </p:txBody>
      </p:sp>
      <p:sp>
        <p:nvSpPr>
          <p:cNvPr id="6" name="Місце для нижнього колонтитула 5">
            <a:extLst>
              <a:ext uri="{FF2B5EF4-FFF2-40B4-BE49-F238E27FC236}">
                <a16:creationId xmlns:a16="http://schemas.microsoft.com/office/drawing/2014/main" xmlns="" id="{910DF415-A8FB-4EF6-B826-0EC14C910FBE}"/>
              </a:ext>
            </a:extLst>
          </p:cNvPr>
          <p:cNvSpPr>
            <a:spLocks noGrp="1"/>
          </p:cNvSpPr>
          <p:nvPr>
            <p:ph type="ftr" sz="quarter" idx="11"/>
          </p:nvPr>
        </p:nvSpPr>
        <p:spPr>
          <a:xfrm>
            <a:off x="4038600" y="6356350"/>
            <a:ext cx="4114800" cy="365125"/>
          </a:xfrm>
          <a:prstGeom prst="rect">
            <a:avLst/>
          </a:prstGeom>
        </p:spPr>
        <p:txBody>
          <a:bodyPr/>
          <a:lstStyle/>
          <a:p>
            <a:endParaRPr lang="ru-RU"/>
          </a:p>
        </p:txBody>
      </p:sp>
      <p:sp>
        <p:nvSpPr>
          <p:cNvPr id="7" name="Місце для номера слайда 6">
            <a:extLst>
              <a:ext uri="{FF2B5EF4-FFF2-40B4-BE49-F238E27FC236}">
                <a16:creationId xmlns:a16="http://schemas.microsoft.com/office/drawing/2014/main" xmlns="" id="{A92CA988-9E64-4DD7-8DC5-8E57BFA27BCF}"/>
              </a:ext>
            </a:extLst>
          </p:cNvPr>
          <p:cNvSpPr>
            <a:spLocks noGrp="1"/>
          </p:cNvSpPr>
          <p:nvPr>
            <p:ph type="sldNum" sz="quarter" idx="12"/>
          </p:nvPr>
        </p:nvSpPr>
        <p:spPr/>
        <p:txBody>
          <a:bodyPr/>
          <a:lstStyle/>
          <a:p>
            <a:fld id="{D19E0249-FE9F-4BCB-9A91-FA3685BA4489}" type="slidenum">
              <a:rPr lang="ru-RU" smtClean="0"/>
              <a:t>‹#›</a:t>
            </a:fld>
            <a:endParaRPr lang="ru-RU"/>
          </a:p>
        </p:txBody>
      </p:sp>
    </p:spTree>
    <p:extLst>
      <p:ext uri="{BB962C8B-B14F-4D97-AF65-F5344CB8AC3E}">
        <p14:creationId xmlns:p14="http://schemas.microsoft.com/office/powerpoint/2010/main" val="2965807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6B41702-AFE4-4993-9020-B541CB268955}"/>
              </a:ext>
            </a:extLst>
          </p:cNvPr>
          <p:cNvSpPr>
            <a:spLocks noGrp="1"/>
          </p:cNvSpPr>
          <p:nvPr>
            <p:ph type="title"/>
          </p:nvPr>
        </p:nvSpPr>
        <p:spPr>
          <a:xfrm>
            <a:off x="839788" y="365125"/>
            <a:ext cx="10515600" cy="1325563"/>
          </a:xfrm>
          <a:prstGeom prst="rect">
            <a:avLst/>
          </a:prstGeom>
        </p:spPr>
        <p:txBody>
          <a:bodyPr/>
          <a:lstStyle/>
          <a:p>
            <a:r>
              <a:rPr lang="uk-UA"/>
              <a:t>Клацніть, щоб редагувати стиль зразка заголовка</a:t>
            </a:r>
            <a:endParaRPr lang="ru-RU"/>
          </a:p>
        </p:txBody>
      </p:sp>
      <p:sp>
        <p:nvSpPr>
          <p:cNvPr id="3" name="Місце для тексту 2">
            <a:extLst>
              <a:ext uri="{FF2B5EF4-FFF2-40B4-BE49-F238E27FC236}">
                <a16:creationId xmlns:a16="http://schemas.microsoft.com/office/drawing/2014/main" xmlns="" id="{BF9AFC6B-749B-4A5A-9539-332FDF41F33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xmlns="" id="{AEFE03F3-E0A8-461D-8E61-092A6FE5E7AC}"/>
              </a:ext>
            </a:extLst>
          </p:cNvPr>
          <p:cNvSpPr>
            <a:spLocks noGrp="1"/>
          </p:cNvSpPr>
          <p:nvPr>
            <p:ph sz="half" idx="2"/>
          </p:nvPr>
        </p:nvSpPr>
        <p:spPr>
          <a:xfrm>
            <a:off x="839788" y="2505075"/>
            <a:ext cx="5157787" cy="3684588"/>
          </a:xfrm>
          <a:prstGeom prst="rect">
            <a:avLst/>
          </a:prstGeo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5" name="Місце для тексту 4">
            <a:extLst>
              <a:ext uri="{FF2B5EF4-FFF2-40B4-BE49-F238E27FC236}">
                <a16:creationId xmlns:a16="http://schemas.microsoft.com/office/drawing/2014/main" xmlns="" id="{D95EB30B-3DDD-4766-B493-B1ED3B655B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xmlns="" id="{B1CB6F59-A105-4227-8266-87A607E8ED58}"/>
              </a:ext>
            </a:extLst>
          </p:cNvPr>
          <p:cNvSpPr>
            <a:spLocks noGrp="1"/>
          </p:cNvSpPr>
          <p:nvPr>
            <p:ph sz="quarter" idx="4"/>
          </p:nvPr>
        </p:nvSpPr>
        <p:spPr>
          <a:xfrm>
            <a:off x="6172200" y="2505075"/>
            <a:ext cx="5183188" cy="3684588"/>
          </a:xfrm>
          <a:prstGeom prst="rect">
            <a:avLst/>
          </a:prstGeo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7" name="Місце для дати 6">
            <a:extLst>
              <a:ext uri="{FF2B5EF4-FFF2-40B4-BE49-F238E27FC236}">
                <a16:creationId xmlns:a16="http://schemas.microsoft.com/office/drawing/2014/main" xmlns="" id="{622BA56D-68B2-489F-98CE-1FA01C79DC3B}"/>
              </a:ext>
            </a:extLst>
          </p:cNvPr>
          <p:cNvSpPr>
            <a:spLocks noGrp="1"/>
          </p:cNvSpPr>
          <p:nvPr>
            <p:ph type="dt" sz="half" idx="10"/>
          </p:nvPr>
        </p:nvSpPr>
        <p:spPr>
          <a:xfrm>
            <a:off x="838200" y="6356350"/>
            <a:ext cx="2743200" cy="365125"/>
          </a:xfrm>
          <a:prstGeom prst="rect">
            <a:avLst/>
          </a:prstGeom>
        </p:spPr>
        <p:txBody>
          <a:bodyPr/>
          <a:lstStyle/>
          <a:p>
            <a:endParaRPr lang="ru-RU"/>
          </a:p>
        </p:txBody>
      </p:sp>
      <p:sp>
        <p:nvSpPr>
          <p:cNvPr id="8" name="Місце для нижнього колонтитула 7">
            <a:extLst>
              <a:ext uri="{FF2B5EF4-FFF2-40B4-BE49-F238E27FC236}">
                <a16:creationId xmlns:a16="http://schemas.microsoft.com/office/drawing/2014/main" xmlns="" id="{90265FFC-B518-4825-A92A-51E61771333B}"/>
              </a:ext>
            </a:extLst>
          </p:cNvPr>
          <p:cNvSpPr>
            <a:spLocks noGrp="1"/>
          </p:cNvSpPr>
          <p:nvPr>
            <p:ph type="ftr" sz="quarter" idx="11"/>
          </p:nvPr>
        </p:nvSpPr>
        <p:spPr>
          <a:xfrm>
            <a:off x="4038600" y="6356350"/>
            <a:ext cx="4114800" cy="365125"/>
          </a:xfrm>
          <a:prstGeom prst="rect">
            <a:avLst/>
          </a:prstGeom>
        </p:spPr>
        <p:txBody>
          <a:bodyPr/>
          <a:lstStyle/>
          <a:p>
            <a:endParaRPr lang="ru-RU"/>
          </a:p>
        </p:txBody>
      </p:sp>
      <p:sp>
        <p:nvSpPr>
          <p:cNvPr id="9" name="Місце для номера слайда 8">
            <a:extLst>
              <a:ext uri="{FF2B5EF4-FFF2-40B4-BE49-F238E27FC236}">
                <a16:creationId xmlns:a16="http://schemas.microsoft.com/office/drawing/2014/main" xmlns="" id="{20606CCF-0E26-44ED-A61B-C27C38CA3385}"/>
              </a:ext>
            </a:extLst>
          </p:cNvPr>
          <p:cNvSpPr>
            <a:spLocks noGrp="1"/>
          </p:cNvSpPr>
          <p:nvPr>
            <p:ph type="sldNum" sz="quarter" idx="12"/>
          </p:nvPr>
        </p:nvSpPr>
        <p:spPr/>
        <p:txBody>
          <a:bodyPr/>
          <a:lstStyle/>
          <a:p>
            <a:fld id="{D19E0249-FE9F-4BCB-9A91-FA3685BA4489}" type="slidenum">
              <a:rPr lang="ru-RU" smtClean="0"/>
              <a:t>‹#›</a:t>
            </a:fld>
            <a:endParaRPr lang="ru-RU"/>
          </a:p>
        </p:txBody>
      </p:sp>
    </p:spTree>
    <p:extLst>
      <p:ext uri="{BB962C8B-B14F-4D97-AF65-F5344CB8AC3E}">
        <p14:creationId xmlns:p14="http://schemas.microsoft.com/office/powerpoint/2010/main" val="156308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79C0DC0-26DC-4717-BE4F-51798BE166D3}"/>
              </a:ext>
            </a:extLst>
          </p:cNvPr>
          <p:cNvSpPr>
            <a:spLocks noGrp="1"/>
          </p:cNvSpPr>
          <p:nvPr>
            <p:ph type="title"/>
          </p:nvPr>
        </p:nvSpPr>
        <p:spPr>
          <a:xfrm>
            <a:off x="838200" y="365125"/>
            <a:ext cx="10515600" cy="1325563"/>
          </a:xfrm>
          <a:prstGeom prst="rect">
            <a:avLst/>
          </a:prstGeom>
        </p:spPr>
        <p:txBody>
          <a:bodyPr/>
          <a:lstStyle/>
          <a:p>
            <a:r>
              <a:rPr lang="uk-UA"/>
              <a:t>Клацніть, щоб редагувати стиль зразка заголовка</a:t>
            </a:r>
            <a:endParaRPr lang="ru-RU"/>
          </a:p>
        </p:txBody>
      </p:sp>
      <p:sp>
        <p:nvSpPr>
          <p:cNvPr id="3" name="Місце для дати 2">
            <a:extLst>
              <a:ext uri="{FF2B5EF4-FFF2-40B4-BE49-F238E27FC236}">
                <a16:creationId xmlns:a16="http://schemas.microsoft.com/office/drawing/2014/main" xmlns="" id="{EFCB421D-BC59-4FA4-AE8F-9450829D4950}"/>
              </a:ext>
            </a:extLst>
          </p:cNvPr>
          <p:cNvSpPr>
            <a:spLocks noGrp="1"/>
          </p:cNvSpPr>
          <p:nvPr>
            <p:ph type="dt" sz="half" idx="10"/>
          </p:nvPr>
        </p:nvSpPr>
        <p:spPr>
          <a:xfrm>
            <a:off x="838200" y="6356350"/>
            <a:ext cx="2743200" cy="365125"/>
          </a:xfrm>
          <a:prstGeom prst="rect">
            <a:avLst/>
          </a:prstGeom>
        </p:spPr>
        <p:txBody>
          <a:bodyPr/>
          <a:lstStyle/>
          <a:p>
            <a:endParaRPr lang="ru-RU"/>
          </a:p>
        </p:txBody>
      </p:sp>
      <p:sp>
        <p:nvSpPr>
          <p:cNvPr id="4" name="Місце для нижнього колонтитула 3">
            <a:extLst>
              <a:ext uri="{FF2B5EF4-FFF2-40B4-BE49-F238E27FC236}">
                <a16:creationId xmlns:a16="http://schemas.microsoft.com/office/drawing/2014/main" xmlns="" id="{B0F89A47-7F01-4CA3-B1DD-AC80F3BE4AA1}"/>
              </a:ext>
            </a:extLst>
          </p:cNvPr>
          <p:cNvSpPr>
            <a:spLocks noGrp="1"/>
          </p:cNvSpPr>
          <p:nvPr>
            <p:ph type="ftr" sz="quarter" idx="11"/>
          </p:nvPr>
        </p:nvSpPr>
        <p:spPr>
          <a:xfrm>
            <a:off x="4038600" y="6356350"/>
            <a:ext cx="4114800" cy="365125"/>
          </a:xfrm>
          <a:prstGeom prst="rect">
            <a:avLst/>
          </a:prstGeom>
        </p:spPr>
        <p:txBody>
          <a:bodyPr/>
          <a:lstStyle/>
          <a:p>
            <a:endParaRPr lang="ru-RU"/>
          </a:p>
        </p:txBody>
      </p:sp>
      <p:sp>
        <p:nvSpPr>
          <p:cNvPr id="5" name="Місце для номера слайда 4">
            <a:extLst>
              <a:ext uri="{FF2B5EF4-FFF2-40B4-BE49-F238E27FC236}">
                <a16:creationId xmlns:a16="http://schemas.microsoft.com/office/drawing/2014/main" xmlns="" id="{C8657A34-9706-4568-A86C-EEF64ABF5BBA}"/>
              </a:ext>
            </a:extLst>
          </p:cNvPr>
          <p:cNvSpPr>
            <a:spLocks noGrp="1"/>
          </p:cNvSpPr>
          <p:nvPr>
            <p:ph type="sldNum" sz="quarter" idx="12"/>
          </p:nvPr>
        </p:nvSpPr>
        <p:spPr/>
        <p:txBody>
          <a:bodyPr/>
          <a:lstStyle/>
          <a:p>
            <a:fld id="{D19E0249-FE9F-4BCB-9A91-FA3685BA4489}" type="slidenum">
              <a:rPr lang="ru-RU" smtClean="0"/>
              <a:t>‹#›</a:t>
            </a:fld>
            <a:endParaRPr lang="ru-RU"/>
          </a:p>
        </p:txBody>
      </p:sp>
    </p:spTree>
    <p:extLst>
      <p:ext uri="{BB962C8B-B14F-4D97-AF65-F5344CB8AC3E}">
        <p14:creationId xmlns:p14="http://schemas.microsoft.com/office/powerpoint/2010/main" val="988504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xmlns="" id="{F3768F48-2FB7-4671-85A8-F846BE996010}"/>
              </a:ext>
            </a:extLst>
          </p:cNvPr>
          <p:cNvSpPr>
            <a:spLocks noGrp="1"/>
          </p:cNvSpPr>
          <p:nvPr>
            <p:ph type="dt" sz="half" idx="10"/>
          </p:nvPr>
        </p:nvSpPr>
        <p:spPr>
          <a:xfrm>
            <a:off x="838200" y="6356350"/>
            <a:ext cx="2743200" cy="365125"/>
          </a:xfrm>
          <a:prstGeom prst="rect">
            <a:avLst/>
          </a:prstGeom>
        </p:spPr>
        <p:txBody>
          <a:bodyPr/>
          <a:lstStyle/>
          <a:p>
            <a:endParaRPr lang="ru-RU"/>
          </a:p>
        </p:txBody>
      </p:sp>
      <p:sp>
        <p:nvSpPr>
          <p:cNvPr id="3" name="Місце для нижнього колонтитула 2">
            <a:extLst>
              <a:ext uri="{FF2B5EF4-FFF2-40B4-BE49-F238E27FC236}">
                <a16:creationId xmlns:a16="http://schemas.microsoft.com/office/drawing/2014/main" xmlns="" id="{27E47DCD-6569-469C-A4C5-7E2FE3D40678}"/>
              </a:ext>
            </a:extLst>
          </p:cNvPr>
          <p:cNvSpPr>
            <a:spLocks noGrp="1"/>
          </p:cNvSpPr>
          <p:nvPr>
            <p:ph type="ftr" sz="quarter" idx="11"/>
          </p:nvPr>
        </p:nvSpPr>
        <p:spPr>
          <a:xfrm>
            <a:off x="4038600" y="6356350"/>
            <a:ext cx="4114800" cy="365125"/>
          </a:xfrm>
          <a:prstGeom prst="rect">
            <a:avLst/>
          </a:prstGeom>
        </p:spPr>
        <p:txBody>
          <a:bodyPr/>
          <a:lstStyle/>
          <a:p>
            <a:endParaRPr lang="ru-RU"/>
          </a:p>
        </p:txBody>
      </p:sp>
      <p:sp>
        <p:nvSpPr>
          <p:cNvPr id="4" name="Місце для номера слайда 3">
            <a:extLst>
              <a:ext uri="{FF2B5EF4-FFF2-40B4-BE49-F238E27FC236}">
                <a16:creationId xmlns:a16="http://schemas.microsoft.com/office/drawing/2014/main" xmlns="" id="{ED0F1648-A77D-4677-9094-4EE6F2D0A5B9}"/>
              </a:ext>
            </a:extLst>
          </p:cNvPr>
          <p:cNvSpPr>
            <a:spLocks noGrp="1"/>
          </p:cNvSpPr>
          <p:nvPr>
            <p:ph type="sldNum" sz="quarter" idx="12"/>
          </p:nvPr>
        </p:nvSpPr>
        <p:spPr/>
        <p:txBody>
          <a:bodyPr/>
          <a:lstStyle/>
          <a:p>
            <a:fld id="{D19E0249-FE9F-4BCB-9A91-FA3685BA4489}" type="slidenum">
              <a:rPr lang="ru-RU" smtClean="0"/>
              <a:t>‹#›</a:t>
            </a:fld>
            <a:endParaRPr lang="ru-RU"/>
          </a:p>
        </p:txBody>
      </p:sp>
    </p:spTree>
    <p:extLst>
      <p:ext uri="{BB962C8B-B14F-4D97-AF65-F5344CB8AC3E}">
        <p14:creationId xmlns:p14="http://schemas.microsoft.com/office/powerpoint/2010/main" val="3131617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737839E-CCA6-4966-8646-CC8ECD684E1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uk-UA"/>
              <a:t>Клацніть, щоб редагувати стиль зразка заголовка</a:t>
            </a:r>
            <a:endParaRPr lang="ru-RU"/>
          </a:p>
        </p:txBody>
      </p:sp>
      <p:sp>
        <p:nvSpPr>
          <p:cNvPr id="3" name="Місце для вмісту 2">
            <a:extLst>
              <a:ext uri="{FF2B5EF4-FFF2-40B4-BE49-F238E27FC236}">
                <a16:creationId xmlns:a16="http://schemas.microsoft.com/office/drawing/2014/main" xmlns="" id="{5F9B9F47-6E32-4B26-8AD1-03591E6CCFC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тексту 3">
            <a:extLst>
              <a:ext uri="{FF2B5EF4-FFF2-40B4-BE49-F238E27FC236}">
                <a16:creationId xmlns:a16="http://schemas.microsoft.com/office/drawing/2014/main" xmlns="" id="{B968CAE5-D4E5-40DF-A55B-BCA46223BF7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xmlns="" id="{3D13C994-4B44-429D-9CC8-CC2B92B42A4C}"/>
              </a:ext>
            </a:extLst>
          </p:cNvPr>
          <p:cNvSpPr>
            <a:spLocks noGrp="1"/>
          </p:cNvSpPr>
          <p:nvPr>
            <p:ph type="dt" sz="half" idx="10"/>
          </p:nvPr>
        </p:nvSpPr>
        <p:spPr>
          <a:xfrm>
            <a:off x="838200" y="6356350"/>
            <a:ext cx="2743200" cy="365125"/>
          </a:xfrm>
          <a:prstGeom prst="rect">
            <a:avLst/>
          </a:prstGeom>
        </p:spPr>
        <p:txBody>
          <a:bodyPr/>
          <a:lstStyle/>
          <a:p>
            <a:endParaRPr lang="ru-RU"/>
          </a:p>
        </p:txBody>
      </p:sp>
      <p:sp>
        <p:nvSpPr>
          <p:cNvPr id="6" name="Місце для нижнього колонтитула 5">
            <a:extLst>
              <a:ext uri="{FF2B5EF4-FFF2-40B4-BE49-F238E27FC236}">
                <a16:creationId xmlns:a16="http://schemas.microsoft.com/office/drawing/2014/main" xmlns="" id="{874BF131-4A90-4579-89A1-CAFFDF2E827A}"/>
              </a:ext>
            </a:extLst>
          </p:cNvPr>
          <p:cNvSpPr>
            <a:spLocks noGrp="1"/>
          </p:cNvSpPr>
          <p:nvPr>
            <p:ph type="ftr" sz="quarter" idx="11"/>
          </p:nvPr>
        </p:nvSpPr>
        <p:spPr>
          <a:xfrm>
            <a:off x="4038600" y="6356350"/>
            <a:ext cx="4114800" cy="365125"/>
          </a:xfrm>
          <a:prstGeom prst="rect">
            <a:avLst/>
          </a:prstGeom>
        </p:spPr>
        <p:txBody>
          <a:bodyPr/>
          <a:lstStyle/>
          <a:p>
            <a:endParaRPr lang="ru-RU"/>
          </a:p>
        </p:txBody>
      </p:sp>
      <p:sp>
        <p:nvSpPr>
          <p:cNvPr id="7" name="Місце для номера слайда 6">
            <a:extLst>
              <a:ext uri="{FF2B5EF4-FFF2-40B4-BE49-F238E27FC236}">
                <a16:creationId xmlns:a16="http://schemas.microsoft.com/office/drawing/2014/main" xmlns="" id="{8328B2A7-6796-4F1D-923C-A019C8E0B6E6}"/>
              </a:ext>
            </a:extLst>
          </p:cNvPr>
          <p:cNvSpPr>
            <a:spLocks noGrp="1"/>
          </p:cNvSpPr>
          <p:nvPr>
            <p:ph type="sldNum" sz="quarter" idx="12"/>
          </p:nvPr>
        </p:nvSpPr>
        <p:spPr/>
        <p:txBody>
          <a:bodyPr/>
          <a:lstStyle/>
          <a:p>
            <a:fld id="{D19E0249-FE9F-4BCB-9A91-FA3685BA4489}" type="slidenum">
              <a:rPr lang="ru-RU" smtClean="0"/>
              <a:t>‹#›</a:t>
            </a:fld>
            <a:endParaRPr lang="ru-RU"/>
          </a:p>
        </p:txBody>
      </p:sp>
    </p:spTree>
    <p:extLst>
      <p:ext uri="{BB962C8B-B14F-4D97-AF65-F5344CB8AC3E}">
        <p14:creationId xmlns:p14="http://schemas.microsoft.com/office/powerpoint/2010/main" val="2507951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75773CC-D96D-49C0-A848-720F833E79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uk-UA"/>
              <a:t>Клацніть, щоб редагувати стиль зразка заголовка</a:t>
            </a:r>
            <a:endParaRPr lang="ru-RU"/>
          </a:p>
        </p:txBody>
      </p:sp>
      <p:sp>
        <p:nvSpPr>
          <p:cNvPr id="3" name="Місце для зображення 2">
            <a:extLst>
              <a:ext uri="{FF2B5EF4-FFF2-40B4-BE49-F238E27FC236}">
                <a16:creationId xmlns:a16="http://schemas.microsoft.com/office/drawing/2014/main" xmlns="" id="{BCEC78CC-BB02-4CCD-804D-B93A96E6FD1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Місце для тексту 3">
            <a:extLst>
              <a:ext uri="{FF2B5EF4-FFF2-40B4-BE49-F238E27FC236}">
                <a16:creationId xmlns:a16="http://schemas.microsoft.com/office/drawing/2014/main" xmlns="" id="{183D42C5-C401-4419-AA7A-6BEE74538BF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xmlns="" id="{2C8582B8-7E05-4F26-8EAF-7F7285409460}"/>
              </a:ext>
            </a:extLst>
          </p:cNvPr>
          <p:cNvSpPr>
            <a:spLocks noGrp="1"/>
          </p:cNvSpPr>
          <p:nvPr>
            <p:ph type="dt" sz="half" idx="10"/>
          </p:nvPr>
        </p:nvSpPr>
        <p:spPr>
          <a:xfrm>
            <a:off x="838200" y="6356350"/>
            <a:ext cx="2743200" cy="365125"/>
          </a:xfrm>
          <a:prstGeom prst="rect">
            <a:avLst/>
          </a:prstGeom>
        </p:spPr>
        <p:txBody>
          <a:bodyPr/>
          <a:lstStyle/>
          <a:p>
            <a:endParaRPr lang="ru-RU"/>
          </a:p>
        </p:txBody>
      </p:sp>
      <p:sp>
        <p:nvSpPr>
          <p:cNvPr id="6" name="Місце для нижнього колонтитула 5">
            <a:extLst>
              <a:ext uri="{FF2B5EF4-FFF2-40B4-BE49-F238E27FC236}">
                <a16:creationId xmlns:a16="http://schemas.microsoft.com/office/drawing/2014/main" xmlns="" id="{DE815941-BAF0-4C0C-BB87-E619EF72EDEA}"/>
              </a:ext>
            </a:extLst>
          </p:cNvPr>
          <p:cNvSpPr>
            <a:spLocks noGrp="1"/>
          </p:cNvSpPr>
          <p:nvPr>
            <p:ph type="ftr" sz="quarter" idx="11"/>
          </p:nvPr>
        </p:nvSpPr>
        <p:spPr>
          <a:xfrm>
            <a:off x="4038600" y="6356350"/>
            <a:ext cx="4114800" cy="365125"/>
          </a:xfrm>
          <a:prstGeom prst="rect">
            <a:avLst/>
          </a:prstGeom>
        </p:spPr>
        <p:txBody>
          <a:bodyPr/>
          <a:lstStyle/>
          <a:p>
            <a:endParaRPr lang="ru-RU"/>
          </a:p>
        </p:txBody>
      </p:sp>
      <p:sp>
        <p:nvSpPr>
          <p:cNvPr id="7" name="Місце для номера слайда 6">
            <a:extLst>
              <a:ext uri="{FF2B5EF4-FFF2-40B4-BE49-F238E27FC236}">
                <a16:creationId xmlns:a16="http://schemas.microsoft.com/office/drawing/2014/main" xmlns="" id="{2CCF5E1C-B5FD-4ABC-8C56-195D9BBFA4D9}"/>
              </a:ext>
            </a:extLst>
          </p:cNvPr>
          <p:cNvSpPr>
            <a:spLocks noGrp="1"/>
          </p:cNvSpPr>
          <p:nvPr>
            <p:ph type="sldNum" sz="quarter" idx="12"/>
          </p:nvPr>
        </p:nvSpPr>
        <p:spPr/>
        <p:txBody>
          <a:bodyPr/>
          <a:lstStyle/>
          <a:p>
            <a:fld id="{D19E0249-FE9F-4BCB-9A91-FA3685BA4489}" type="slidenum">
              <a:rPr lang="ru-RU" smtClean="0"/>
              <a:t>‹#›</a:t>
            </a:fld>
            <a:endParaRPr lang="ru-RU"/>
          </a:p>
        </p:txBody>
      </p:sp>
    </p:spTree>
    <p:extLst>
      <p:ext uri="{BB962C8B-B14F-4D97-AF65-F5344CB8AC3E}">
        <p14:creationId xmlns:p14="http://schemas.microsoft.com/office/powerpoint/2010/main" val="4151342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Місце для номера слайда 5">
            <a:extLst>
              <a:ext uri="{FF2B5EF4-FFF2-40B4-BE49-F238E27FC236}">
                <a16:creationId xmlns:a16="http://schemas.microsoft.com/office/drawing/2014/main" xmlns="" id="{AE29986D-FAF1-4728-A4FE-7A6F52F718BE}"/>
              </a:ext>
            </a:extLst>
          </p:cNvPr>
          <p:cNvSpPr>
            <a:spLocks noGrp="1"/>
          </p:cNvSpPr>
          <p:nvPr>
            <p:ph type="sldNum" sz="quarter" idx="4"/>
          </p:nvPr>
        </p:nvSpPr>
        <p:spPr>
          <a:xfrm>
            <a:off x="9448800" y="0"/>
            <a:ext cx="2743200" cy="365125"/>
          </a:xfrm>
          <a:prstGeom prst="rect">
            <a:avLst/>
          </a:prstGeom>
        </p:spPr>
        <p:txBody>
          <a:bodyPr vert="horz" lIns="91440" tIns="45720" rIns="91440" bIns="45720" rtlCol="0" anchor="ctr"/>
          <a:lstStyle>
            <a:lvl1pPr algn="r">
              <a:defRPr sz="1200" b="1">
                <a:solidFill>
                  <a:schemeClr val="tx1">
                    <a:tint val="75000"/>
                  </a:schemeClr>
                </a:solidFill>
                <a:effectLst>
                  <a:outerShdw blurRad="38100" dist="38100" dir="2700000" algn="tl">
                    <a:srgbClr val="000000">
                      <a:alpha val="43137"/>
                    </a:srgbClr>
                  </a:outerShdw>
                </a:effectLst>
                <a:cs typeface="Aharoni" panose="02010803020104030203" pitchFamily="2" charset="-79"/>
              </a:defRPr>
            </a:lvl1pPr>
          </a:lstStyle>
          <a:p>
            <a:fld id="{D19E0249-FE9F-4BCB-9A91-FA3685BA4489}" type="slidenum">
              <a:rPr lang="ru-RU" smtClean="0"/>
              <a:pPr/>
              <a:t>‹#›</a:t>
            </a:fld>
            <a:endParaRPr lang="ru-RU" dirty="0"/>
          </a:p>
        </p:txBody>
      </p:sp>
      <p:sp>
        <p:nvSpPr>
          <p:cNvPr id="7" name="Місце для заголовка 6">
            <a:extLst>
              <a:ext uri="{FF2B5EF4-FFF2-40B4-BE49-F238E27FC236}">
                <a16:creationId xmlns:a16="http://schemas.microsoft.com/office/drawing/2014/main" xmlns="" id="{5437EF6C-4B2F-4EB1-8170-4F0AFDA5D1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ru-RU"/>
          </a:p>
        </p:txBody>
      </p:sp>
      <p:sp>
        <p:nvSpPr>
          <p:cNvPr id="8" name="Місце для тексту 7">
            <a:extLst>
              <a:ext uri="{FF2B5EF4-FFF2-40B4-BE49-F238E27FC236}">
                <a16:creationId xmlns:a16="http://schemas.microsoft.com/office/drawing/2014/main" xmlns="" id="{821BEA9D-2111-4CC2-B9DB-1C49722BFE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9" name="Місце для дати 8">
            <a:extLst>
              <a:ext uri="{FF2B5EF4-FFF2-40B4-BE49-F238E27FC236}">
                <a16:creationId xmlns:a16="http://schemas.microsoft.com/office/drawing/2014/main" xmlns="" id="{7B83A30F-88D8-4B8F-8582-4E53CB34CA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5B68E-CCA6-4E8F-BBC2-A69F2F0B2879}" type="datetimeFigureOut">
              <a:rPr lang="ru-RU" smtClean="0"/>
              <a:t>03.11.2021</a:t>
            </a:fld>
            <a:endParaRPr lang="ru-RU"/>
          </a:p>
        </p:txBody>
      </p:sp>
      <p:sp>
        <p:nvSpPr>
          <p:cNvPr id="10" name="Місце для нижнього колонтитула 9">
            <a:extLst>
              <a:ext uri="{FF2B5EF4-FFF2-40B4-BE49-F238E27FC236}">
                <a16:creationId xmlns:a16="http://schemas.microsoft.com/office/drawing/2014/main" xmlns="" id="{8747DB8E-5C27-44D7-9A90-1338F87259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Tree>
    <p:extLst>
      <p:ext uri="{BB962C8B-B14F-4D97-AF65-F5344CB8AC3E}">
        <p14:creationId xmlns:p14="http://schemas.microsoft.com/office/powerpoint/2010/main" val="3551258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ntsecurity.org/ukrainian_frontier_vyklyky_dlya_tavriyi.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ntsecurity.org/ukrainian_frontier_vyklyky_dlya_tavriyi.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intsecurity.org/ukrainian_frontier_vyklyky_dlya_tavriyi.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Зображення, що містить карта&#10;&#10;Автоматично згенерований опис">
            <a:extLst>
              <a:ext uri="{FF2B5EF4-FFF2-40B4-BE49-F238E27FC236}">
                <a16:creationId xmlns:a16="http://schemas.microsoft.com/office/drawing/2014/main" xmlns="" id="{63183305-B6CE-430A-9820-7380195D0356}"/>
              </a:ext>
            </a:extLst>
          </p:cNvPr>
          <p:cNvPicPr>
            <a:picLocks noChangeAspect="1"/>
          </p:cNvPicPr>
          <p:nvPr/>
        </p:nvPicPr>
        <p:blipFill rotWithShape="1">
          <a:blip r:embed="rId3" cstate="print">
            <a:alphaModFix amt="30000"/>
            <a:extLst>
              <a:ext uri="{28A0092B-C50C-407E-A947-70E740481C1C}">
                <a14:useLocalDpi xmlns:a14="http://schemas.microsoft.com/office/drawing/2010/main" val="0"/>
              </a:ext>
            </a:extLst>
          </a:blip>
          <a:srcRect l="8445" t="4296" r="7867" b="4296"/>
          <a:stretch/>
        </p:blipFill>
        <p:spPr>
          <a:xfrm>
            <a:off x="1" y="-1"/>
            <a:ext cx="12191999" cy="6858001"/>
          </a:xfrm>
          <a:prstGeom prst="rect">
            <a:avLst/>
          </a:prstGeom>
          <a:effectLst>
            <a:glow>
              <a:schemeClr val="accent1">
                <a:alpha val="0"/>
              </a:schemeClr>
            </a:glow>
          </a:effectLst>
        </p:spPr>
      </p:pic>
      <p:sp>
        <p:nvSpPr>
          <p:cNvPr id="2" name="Заголовок 1">
            <a:extLst>
              <a:ext uri="{FF2B5EF4-FFF2-40B4-BE49-F238E27FC236}">
                <a16:creationId xmlns:a16="http://schemas.microsoft.com/office/drawing/2014/main" xmlns="" id="{1BEE2CD0-9061-4512-87B3-0E25A21C40E3}"/>
              </a:ext>
            </a:extLst>
          </p:cNvPr>
          <p:cNvSpPr>
            <a:spLocks noGrp="1"/>
          </p:cNvSpPr>
          <p:nvPr>
            <p:ph type="ctrTitle"/>
          </p:nvPr>
        </p:nvSpPr>
        <p:spPr>
          <a:xfrm>
            <a:off x="1524000" y="1915160"/>
            <a:ext cx="9144000" cy="3027680"/>
          </a:xfrm>
          <a:ln>
            <a:noFill/>
          </a:ln>
        </p:spPr>
        <p:txBody>
          <a:bodyPr>
            <a:normAutofit fontScale="90000"/>
          </a:bodyPr>
          <a:lstStyle/>
          <a:p>
            <a:r>
              <a:rPr lang="uk-UA" b="1" dirty="0">
                <a:effectLst>
                  <a:outerShdw blurRad="38100" dist="38100" dir="2700000" algn="tl">
                    <a:srgbClr val="000000">
                      <a:alpha val="43137"/>
                    </a:srgbClr>
                  </a:outerShdw>
                </a:effectLst>
                <a:latin typeface="+mn-lt"/>
              </a:rPr>
              <a:t>Соціально-демографічна характеристика </a:t>
            </a:r>
            <a:r>
              <a:rPr lang="uk-UA" b="1" dirty="0" smtClean="0">
                <a:effectLst>
                  <a:outerShdw blurRad="38100" dist="38100" dir="2700000" algn="tl">
                    <a:srgbClr val="000000">
                      <a:alpha val="43137"/>
                    </a:srgbClr>
                  </a:outerShdw>
                </a:effectLst>
                <a:latin typeface="+mn-lt"/>
              </a:rPr>
              <a:t>Херсонської </a:t>
            </a:r>
            <a:r>
              <a:rPr lang="uk-UA" b="1" dirty="0">
                <a:effectLst>
                  <a:outerShdw blurRad="38100" dist="38100" dir="2700000" algn="tl">
                    <a:srgbClr val="000000">
                      <a:alpha val="43137"/>
                    </a:srgbClr>
                  </a:outerShdw>
                </a:effectLst>
                <a:latin typeface="+mn-lt"/>
              </a:rPr>
              <a:t>міської територіальної громади</a:t>
            </a:r>
            <a:endParaRPr lang="ru-RU" b="1" dirty="0">
              <a:effectLst>
                <a:outerShdw blurRad="38100" dist="38100" dir="2700000" algn="tl">
                  <a:srgbClr val="000000">
                    <a:alpha val="43137"/>
                  </a:srgbClr>
                </a:outerShdw>
              </a:effectLst>
              <a:latin typeface="+mn-lt"/>
            </a:endParaRPr>
          </a:p>
        </p:txBody>
      </p:sp>
      <p:sp>
        <p:nvSpPr>
          <p:cNvPr id="3" name="Підзаголовок 2">
            <a:extLst>
              <a:ext uri="{FF2B5EF4-FFF2-40B4-BE49-F238E27FC236}">
                <a16:creationId xmlns:a16="http://schemas.microsoft.com/office/drawing/2014/main" xmlns="" id="{4CCF43BB-4BE1-4FC0-963D-1D6AD9B33C95}"/>
              </a:ext>
            </a:extLst>
          </p:cNvPr>
          <p:cNvSpPr>
            <a:spLocks noGrp="1"/>
          </p:cNvSpPr>
          <p:nvPr>
            <p:ph type="subTitle" idx="1"/>
          </p:nvPr>
        </p:nvSpPr>
        <p:spPr>
          <a:xfrm>
            <a:off x="0" y="5158060"/>
            <a:ext cx="12192000" cy="795791"/>
          </a:xfrm>
          <a:solidFill>
            <a:schemeClr val="bg1">
              <a:lumMod val="85000"/>
              <a:alpha val="59000"/>
            </a:schemeClr>
          </a:solidFill>
        </p:spPr>
        <p:txBody>
          <a:bodyPr/>
          <a:lstStyle/>
          <a:p>
            <a:r>
              <a:rPr lang="uk-UA" dirty="0"/>
              <a:t>За результатами аналізу статистичних</a:t>
            </a:r>
            <a:r>
              <a:rPr lang="en-US" dirty="0"/>
              <a:t/>
            </a:r>
            <a:br>
              <a:rPr lang="en-US" dirty="0"/>
            </a:br>
            <a:r>
              <a:rPr lang="uk-UA" dirty="0"/>
              <a:t>та науково-дослідних публікацій</a:t>
            </a:r>
            <a:endParaRPr lang="ru-RU" dirty="0"/>
          </a:p>
        </p:txBody>
      </p:sp>
    </p:spTree>
    <p:extLst>
      <p:ext uri="{BB962C8B-B14F-4D97-AF65-F5344CB8AC3E}">
        <p14:creationId xmlns:p14="http://schemas.microsoft.com/office/powerpoint/2010/main" val="2367202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5E26AE2E-72C0-40F9-9710-F1EB2428A77C}"/>
              </a:ext>
            </a:extLst>
          </p:cNvPr>
          <p:cNvSpPr>
            <a:spLocks noGrp="1"/>
          </p:cNvSpPr>
          <p:nvPr>
            <p:ph idx="1"/>
          </p:nvPr>
        </p:nvSpPr>
        <p:spPr>
          <a:xfrm>
            <a:off x="838200" y="827314"/>
            <a:ext cx="10515600" cy="5758601"/>
          </a:xfrm>
        </p:spPr>
        <p:txBody>
          <a:bodyPr anchor="t">
            <a:noAutofit/>
          </a:bodyPr>
          <a:lstStyle/>
          <a:p>
            <a:pPr algn="just">
              <a:lnSpc>
                <a:spcPct val="110000"/>
              </a:lnSpc>
            </a:pPr>
            <a:r>
              <a:rPr lang="uk-UA" sz="2000" dirty="0" smtClean="0"/>
              <a:t>Варто також звернути увагу на скорочення пасажирських перевезень як залізничним так  і автомобільним транспортом, що може вказувати на скорочення туристичних потоків (у 2020 році це скорочення пов'язане з карантинними обмеженнями).</a:t>
            </a:r>
          </a:p>
          <a:p>
            <a:pPr algn="just">
              <a:lnSpc>
                <a:spcPct val="110000"/>
              </a:lnSpc>
            </a:pPr>
            <a:r>
              <a:rPr lang="uk-UA" sz="2000" dirty="0" smtClean="0"/>
              <a:t>Щодо медичної сфери, за статистичними даними  можна побачити високий рівень наповненості медичних закладів, деякі станом на 01.01.21 р. були заповнені на 100%. Щодо оцінки якості надання медичних послуг після впровадження медичної реформи, за даними соціологічного дослідження </a:t>
            </a:r>
            <a:r>
              <a:rPr lang="ru-RU" sz="2000" dirty="0" smtClean="0"/>
              <a:t>ДМГО </a:t>
            </a:r>
            <a:r>
              <a:rPr lang="ru-RU" sz="2000" dirty="0"/>
              <a:t>«Центр </a:t>
            </a:r>
            <a:r>
              <a:rPr lang="ru-RU" sz="2000" dirty="0" err="1"/>
              <a:t>міжнародної</a:t>
            </a:r>
            <a:r>
              <a:rPr lang="ru-RU" sz="2000" dirty="0"/>
              <a:t> </a:t>
            </a:r>
            <a:r>
              <a:rPr lang="ru-RU" sz="2000" dirty="0" err="1"/>
              <a:t>безпеки</a:t>
            </a:r>
            <a:r>
              <a:rPr lang="ru-RU" sz="2000" dirty="0"/>
              <a:t>» (</a:t>
            </a:r>
            <a:r>
              <a:rPr lang="ru-RU" sz="2000" dirty="0" smtClean="0"/>
              <a:t>2020 р.)*</a:t>
            </a:r>
            <a:r>
              <a:rPr lang="uk-UA" sz="2000" dirty="0" smtClean="0"/>
              <a:t> у жителів Херсонської області немає одностайності: 36,5% вважають, що нічного не змінилось, 31,4% схильні позитивно оцінювати зміни і 28,1% оцінюють їх негативно. Незадоволеність медичними послугами значної частини мешканців може знижувати агломераційний ефект м. Херсон і негативно впливати на динаміку приросту населення, тому цей показник потребує додаткової уваги. Як і оцінка жителями екологічної ситуації, що за даними того ж дослідження, більшістю населення оцінюється як добра та задовільна, але 36,1% вважають її поганою.</a:t>
            </a:r>
          </a:p>
          <a:p>
            <a:pPr marL="0" indent="0" algn="just">
              <a:lnSpc>
                <a:spcPct val="110000"/>
              </a:lnSpc>
              <a:buNone/>
            </a:pPr>
            <a:r>
              <a:rPr lang="ru-RU" sz="2000" dirty="0" smtClean="0"/>
              <a:t>*</a:t>
            </a:r>
            <a:r>
              <a:rPr lang="ru-RU" sz="1200" dirty="0" err="1" smtClean="0"/>
              <a:t>Звіт</a:t>
            </a:r>
            <a:r>
              <a:rPr lang="ru-RU" sz="1200" dirty="0" smtClean="0"/>
              <a:t> </a:t>
            </a:r>
            <a:r>
              <a:rPr lang="ru-RU" sz="1200" dirty="0"/>
              <a:t>за результатами </a:t>
            </a:r>
            <a:r>
              <a:rPr lang="ru-RU" sz="1200" dirty="0" err="1"/>
              <a:t>соціологічного</a:t>
            </a:r>
            <a:r>
              <a:rPr lang="ru-RU" sz="1200" dirty="0"/>
              <a:t> </a:t>
            </a:r>
            <a:r>
              <a:rPr lang="ru-RU" sz="1200" dirty="0" err="1"/>
              <a:t>дослідження</a:t>
            </a:r>
            <a:r>
              <a:rPr lang="ru-RU" sz="1200" dirty="0"/>
              <a:t> «</a:t>
            </a:r>
            <a:r>
              <a:rPr lang="ru-RU" sz="1200" dirty="0" err="1"/>
              <a:t>Український</a:t>
            </a:r>
            <a:r>
              <a:rPr lang="ru-RU" sz="1200" dirty="0"/>
              <a:t> </a:t>
            </a:r>
            <a:r>
              <a:rPr lang="ru-RU" sz="1200" dirty="0" err="1"/>
              <a:t>фронтир</a:t>
            </a:r>
            <a:r>
              <a:rPr lang="ru-RU" sz="1200" dirty="0"/>
              <a:t> – </a:t>
            </a:r>
            <a:r>
              <a:rPr lang="ru-RU" sz="1200" dirty="0" err="1"/>
              <a:t>виклики</a:t>
            </a:r>
            <a:r>
              <a:rPr lang="ru-RU" sz="1200" dirty="0"/>
              <a:t> для </a:t>
            </a:r>
            <a:r>
              <a:rPr lang="ru-RU" sz="1200" dirty="0" err="1"/>
              <a:t>Таврії</a:t>
            </a:r>
            <a:r>
              <a:rPr lang="ru-RU" sz="1200" dirty="0"/>
              <a:t>».  </a:t>
            </a:r>
            <a:r>
              <a:rPr lang="ru-RU" sz="1200" dirty="0" err="1"/>
              <a:t>Київ</a:t>
            </a:r>
            <a:r>
              <a:rPr lang="ru-RU" sz="1200" dirty="0"/>
              <a:t>: ДМГО «Центр </a:t>
            </a:r>
            <a:r>
              <a:rPr lang="ru-RU" sz="1200" dirty="0" err="1"/>
              <a:t>міжнародної</a:t>
            </a:r>
            <a:r>
              <a:rPr lang="ru-RU" sz="1200" dirty="0"/>
              <a:t> </a:t>
            </a:r>
            <a:r>
              <a:rPr lang="ru-RU" sz="1200" dirty="0" err="1"/>
              <a:t>безпеки</a:t>
            </a:r>
            <a:r>
              <a:rPr lang="ru-RU" sz="1200" dirty="0"/>
              <a:t>», 2020. URL: </a:t>
            </a:r>
            <a:r>
              <a:rPr lang="ru-RU" sz="1200" dirty="0">
                <a:hlinkClick r:id="rId3"/>
              </a:rPr>
              <a:t>https://</a:t>
            </a:r>
            <a:r>
              <a:rPr lang="ru-RU" sz="1200" dirty="0" smtClean="0">
                <a:hlinkClick r:id="rId3"/>
              </a:rPr>
              <a:t>intsecurity.org/ukrainian_frontier_vyklyky_dlya_tavriyi.pdf</a:t>
            </a:r>
            <a:r>
              <a:rPr lang="ru-RU" sz="1200" dirty="0" smtClean="0"/>
              <a:t>. – С. 36-37.</a:t>
            </a:r>
            <a:endParaRPr lang="ru-RU" sz="1200" dirty="0"/>
          </a:p>
          <a:p>
            <a:pPr algn="just">
              <a:lnSpc>
                <a:spcPct val="110000"/>
              </a:lnSpc>
            </a:pPr>
            <a:endParaRPr lang="uk-UA" sz="2000" dirty="0" smtClean="0"/>
          </a:p>
          <a:p>
            <a:pPr algn="just">
              <a:lnSpc>
                <a:spcPct val="110000"/>
              </a:lnSpc>
            </a:pPr>
            <a:endParaRPr lang="uk-UA" sz="2000" dirty="0" smtClean="0"/>
          </a:p>
          <a:p>
            <a:pPr algn="just">
              <a:lnSpc>
                <a:spcPct val="110000"/>
              </a:lnSpc>
            </a:pPr>
            <a:endParaRPr lang="uk-UA" sz="2000" dirty="0" smtClean="0"/>
          </a:p>
          <a:p>
            <a:pPr algn="just">
              <a:lnSpc>
                <a:spcPct val="110000"/>
              </a:lnSpc>
            </a:pPr>
            <a:endParaRPr lang="uk-UA" sz="2000" dirty="0" smtClean="0"/>
          </a:p>
          <a:p>
            <a:pPr algn="just">
              <a:lnSpc>
                <a:spcPct val="110000"/>
              </a:lnSpc>
            </a:pPr>
            <a:endParaRPr lang="uk-UA" sz="2000" dirty="0" smtClean="0"/>
          </a:p>
          <a:p>
            <a:pPr marL="0" indent="0" algn="just">
              <a:lnSpc>
                <a:spcPct val="110000"/>
              </a:lnSpc>
              <a:buNone/>
            </a:pPr>
            <a:endParaRPr lang="uk-UA" sz="2000" dirty="0"/>
          </a:p>
          <a:p>
            <a:pPr algn="just">
              <a:lnSpc>
                <a:spcPct val="110000"/>
              </a:lnSpc>
            </a:pPr>
            <a:endParaRPr lang="uk-UA" sz="2000" dirty="0"/>
          </a:p>
          <a:p>
            <a:pPr algn="just">
              <a:lnSpc>
                <a:spcPct val="110000"/>
              </a:lnSpc>
            </a:pPr>
            <a:endParaRPr lang="uk-UA" sz="2000" dirty="0"/>
          </a:p>
        </p:txBody>
      </p:sp>
      <p:sp>
        <p:nvSpPr>
          <p:cNvPr id="4" name="Місце для номера слайда 3">
            <a:extLst>
              <a:ext uri="{FF2B5EF4-FFF2-40B4-BE49-F238E27FC236}">
                <a16:creationId xmlns:a16="http://schemas.microsoft.com/office/drawing/2014/main" xmlns="" id="{F9A16E8E-79E1-4B38-9077-790072E92FB3}"/>
              </a:ext>
            </a:extLst>
          </p:cNvPr>
          <p:cNvSpPr>
            <a:spLocks noGrp="1"/>
          </p:cNvSpPr>
          <p:nvPr>
            <p:ph type="sldNum" sz="quarter" idx="12"/>
          </p:nvPr>
        </p:nvSpPr>
        <p:spPr/>
        <p:txBody>
          <a:bodyPr/>
          <a:lstStyle/>
          <a:p>
            <a:fld id="{D19E0249-FE9F-4BCB-9A91-FA3685BA4489}" type="slidenum">
              <a:rPr lang="ru-RU" smtClean="0"/>
              <a:t>10</a:t>
            </a:fld>
            <a:endParaRPr lang="ru-RU"/>
          </a:p>
        </p:txBody>
      </p:sp>
      <p:sp>
        <p:nvSpPr>
          <p:cNvPr id="7" name="Заголовок 1">
            <a:extLst>
              <a:ext uri="{FF2B5EF4-FFF2-40B4-BE49-F238E27FC236}">
                <a16:creationId xmlns:a16="http://schemas.microsoft.com/office/drawing/2014/main" xmlns="" id="{9BB70DBF-FAE1-4610-B1EF-550C46475137}"/>
              </a:ext>
            </a:extLst>
          </p:cNvPr>
          <p:cNvSpPr>
            <a:spLocks noGrp="1"/>
          </p:cNvSpPr>
          <p:nvPr>
            <p:ph type="title"/>
          </p:nvPr>
        </p:nvSpPr>
        <p:spPr>
          <a:xfrm>
            <a:off x="0" y="95457"/>
            <a:ext cx="12192000" cy="539336"/>
          </a:xfrm>
        </p:spPr>
        <p:txBody>
          <a:bodyPr>
            <a:normAutofit fontScale="90000"/>
          </a:bodyPr>
          <a:lstStyle/>
          <a:p>
            <a:pPr algn="ctr"/>
            <a:r>
              <a:rPr lang="ru-RU" sz="3900" b="1" dirty="0">
                <a:latin typeface="+mn-lt"/>
              </a:rPr>
              <a:t>РЕЗЮМЕ</a:t>
            </a:r>
          </a:p>
        </p:txBody>
      </p:sp>
    </p:spTree>
    <p:extLst>
      <p:ext uri="{BB962C8B-B14F-4D97-AF65-F5344CB8AC3E}">
        <p14:creationId xmlns:p14="http://schemas.microsoft.com/office/powerpoint/2010/main" val="743645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5E26AE2E-72C0-40F9-9710-F1EB2428A77C}"/>
              </a:ext>
            </a:extLst>
          </p:cNvPr>
          <p:cNvSpPr>
            <a:spLocks noGrp="1"/>
          </p:cNvSpPr>
          <p:nvPr>
            <p:ph idx="1"/>
          </p:nvPr>
        </p:nvSpPr>
        <p:spPr>
          <a:xfrm>
            <a:off x="838200" y="827314"/>
            <a:ext cx="10515600" cy="5758601"/>
          </a:xfrm>
        </p:spPr>
        <p:txBody>
          <a:bodyPr anchor="t">
            <a:noAutofit/>
          </a:bodyPr>
          <a:lstStyle/>
          <a:p>
            <a:pPr algn="just">
              <a:lnSpc>
                <a:spcPct val="110000"/>
              </a:lnSpc>
            </a:pPr>
            <a:r>
              <a:rPr lang="uk-UA" sz="2000" dirty="0" smtClean="0"/>
              <a:t>Важливим чинником впливу на розвиток території та соціально-демографічну ситуацію є загальний стан довіри населення до соціальних інститутів. За даними соціологічного дослідження </a:t>
            </a:r>
            <a:r>
              <a:rPr lang="ru-RU" sz="2000" dirty="0"/>
              <a:t>ДМГО «Центр </a:t>
            </a:r>
            <a:r>
              <a:rPr lang="ru-RU" sz="2000" dirty="0" err="1"/>
              <a:t>міжнародної</a:t>
            </a:r>
            <a:r>
              <a:rPr lang="ru-RU" sz="2000" dirty="0"/>
              <a:t> </a:t>
            </a:r>
            <a:r>
              <a:rPr lang="ru-RU" sz="2000" dirty="0" err="1"/>
              <a:t>безпеки</a:t>
            </a:r>
            <a:r>
              <a:rPr lang="ru-RU" sz="2000" dirty="0"/>
              <a:t>» (2020 р</a:t>
            </a:r>
            <a:r>
              <a:rPr lang="ru-RU" sz="2000" dirty="0" smtClean="0"/>
              <a:t>.)* в </a:t>
            </a:r>
            <a:r>
              <a:rPr lang="ru-RU" sz="2000" dirty="0" err="1" smtClean="0"/>
              <a:t>Херсонській</a:t>
            </a:r>
            <a:r>
              <a:rPr lang="ru-RU" sz="2000" dirty="0" smtClean="0"/>
              <a:t> </a:t>
            </a:r>
            <a:r>
              <a:rPr lang="ru-RU" sz="2000" dirty="0" err="1" smtClean="0"/>
              <a:t>області</a:t>
            </a:r>
            <a:r>
              <a:rPr lang="ru-RU" sz="2000" dirty="0" smtClean="0"/>
              <a:t> </a:t>
            </a:r>
            <a:r>
              <a:rPr lang="ru-RU" sz="2000" dirty="0" err="1" smtClean="0"/>
              <a:t>можна</a:t>
            </a:r>
            <a:r>
              <a:rPr lang="ru-RU" sz="2000" dirty="0" smtClean="0"/>
              <a:t> </a:t>
            </a:r>
            <a:r>
              <a:rPr lang="ru-RU" sz="2000" dirty="0" err="1" smtClean="0"/>
              <a:t>спостерігати</a:t>
            </a:r>
            <a:r>
              <a:rPr lang="ru-RU" sz="2000" dirty="0" smtClean="0"/>
              <a:t> </a:t>
            </a:r>
            <a:r>
              <a:rPr lang="ru-RU" sz="2000" dirty="0" err="1" smtClean="0"/>
              <a:t>тенденції</a:t>
            </a:r>
            <a:r>
              <a:rPr lang="ru-RU" sz="2000" dirty="0" smtClean="0"/>
              <a:t>, </a:t>
            </a:r>
            <a:r>
              <a:rPr lang="ru-RU" sz="2000" dirty="0" err="1" smtClean="0"/>
              <a:t>що</a:t>
            </a:r>
            <a:r>
              <a:rPr lang="ru-RU" sz="2000" dirty="0" smtClean="0"/>
              <a:t> негативно </a:t>
            </a:r>
            <a:r>
              <a:rPr lang="ru-RU" sz="2000" dirty="0" err="1" smtClean="0"/>
              <a:t>впливають</a:t>
            </a:r>
            <a:r>
              <a:rPr lang="ru-RU" sz="2000" dirty="0" smtClean="0"/>
              <a:t> на </a:t>
            </a:r>
            <a:r>
              <a:rPr lang="uk-UA" sz="2000" dirty="0" smtClean="0"/>
              <a:t>соціальну ситуацію:</a:t>
            </a:r>
          </a:p>
          <a:p>
            <a:pPr algn="just">
              <a:lnSpc>
                <a:spcPct val="110000"/>
              </a:lnSpc>
              <a:buFontTx/>
              <a:buChar char="-"/>
            </a:pPr>
            <a:r>
              <a:rPr lang="uk-UA" sz="2000" dirty="0" smtClean="0"/>
              <a:t>відсутність у населення відчуття </a:t>
            </a:r>
            <a:r>
              <a:rPr lang="uk-UA" sz="2000" dirty="0"/>
              <a:t>змін на краще; </a:t>
            </a:r>
            <a:endParaRPr lang="uk-UA" sz="2000" dirty="0" smtClean="0"/>
          </a:p>
          <a:p>
            <a:pPr algn="just">
              <a:lnSpc>
                <a:spcPct val="110000"/>
              </a:lnSpc>
              <a:buFontTx/>
              <a:buChar char="-"/>
            </a:pPr>
            <a:r>
              <a:rPr lang="uk-UA" sz="2000" dirty="0" smtClean="0"/>
              <a:t>низький рівень довіри до владних інститутів, зокрема місцевої влади; </a:t>
            </a:r>
          </a:p>
          <a:p>
            <a:pPr algn="just">
              <a:lnSpc>
                <a:spcPct val="110000"/>
              </a:lnSpc>
              <a:buFontTx/>
              <a:buChar char="-"/>
            </a:pPr>
            <a:r>
              <a:rPr lang="uk-UA" sz="2000" dirty="0" smtClean="0"/>
              <a:t>визначення як важливих, проблем пов'язаних з політичними (поділ влади) та економічними конфліктами, конфліктами з правоохоронними органами;  </a:t>
            </a:r>
          </a:p>
          <a:p>
            <a:pPr algn="just">
              <a:lnSpc>
                <a:spcPct val="110000"/>
              </a:lnSpc>
              <a:buFontTx/>
              <a:buChar char="-"/>
            </a:pPr>
            <a:r>
              <a:rPr lang="uk-UA" sz="2000" dirty="0"/>
              <a:t>о</a:t>
            </a:r>
            <a:r>
              <a:rPr lang="uk-UA" sz="2000" dirty="0" smtClean="0"/>
              <a:t>цінка </a:t>
            </a:r>
            <a:r>
              <a:rPr lang="uk-UA" sz="2000" dirty="0"/>
              <a:t>рівня корупції </a:t>
            </a:r>
            <a:r>
              <a:rPr lang="uk-UA" sz="2000" dirty="0" smtClean="0"/>
              <a:t>як високого (найчастіше населення стикається з корупцією при оформленні документів і зверненні за адміністративними послугами, в медичних установах та при взаємодії з правоохоронними органами).</a:t>
            </a:r>
          </a:p>
          <a:p>
            <a:pPr marL="0" indent="0" algn="just">
              <a:lnSpc>
                <a:spcPct val="110000"/>
              </a:lnSpc>
              <a:buNone/>
            </a:pPr>
            <a:endParaRPr lang="uk-UA" sz="2000" dirty="0" smtClean="0"/>
          </a:p>
          <a:p>
            <a:pPr marL="0" indent="0" algn="just">
              <a:lnSpc>
                <a:spcPct val="110000"/>
              </a:lnSpc>
              <a:buNone/>
            </a:pPr>
            <a:r>
              <a:rPr lang="ru-RU" sz="2000" dirty="0" smtClean="0"/>
              <a:t>*</a:t>
            </a:r>
            <a:r>
              <a:rPr lang="ru-RU" sz="1200" dirty="0" err="1" smtClean="0"/>
              <a:t>Звіт</a:t>
            </a:r>
            <a:r>
              <a:rPr lang="ru-RU" sz="1200" dirty="0" smtClean="0"/>
              <a:t> </a:t>
            </a:r>
            <a:r>
              <a:rPr lang="ru-RU" sz="1200" dirty="0"/>
              <a:t>за результатами </a:t>
            </a:r>
            <a:r>
              <a:rPr lang="ru-RU" sz="1200" dirty="0" err="1"/>
              <a:t>соціологічного</a:t>
            </a:r>
            <a:r>
              <a:rPr lang="ru-RU" sz="1200" dirty="0"/>
              <a:t> </a:t>
            </a:r>
            <a:r>
              <a:rPr lang="ru-RU" sz="1200" dirty="0" err="1"/>
              <a:t>дослідження</a:t>
            </a:r>
            <a:r>
              <a:rPr lang="ru-RU" sz="1200" dirty="0"/>
              <a:t> «</a:t>
            </a:r>
            <a:r>
              <a:rPr lang="ru-RU" sz="1200" dirty="0" err="1"/>
              <a:t>Український</a:t>
            </a:r>
            <a:r>
              <a:rPr lang="ru-RU" sz="1200" dirty="0"/>
              <a:t> </a:t>
            </a:r>
            <a:r>
              <a:rPr lang="ru-RU" sz="1200" dirty="0" err="1"/>
              <a:t>фронтир</a:t>
            </a:r>
            <a:r>
              <a:rPr lang="ru-RU" sz="1200" dirty="0"/>
              <a:t> – </a:t>
            </a:r>
            <a:r>
              <a:rPr lang="ru-RU" sz="1200" dirty="0" err="1"/>
              <a:t>виклики</a:t>
            </a:r>
            <a:r>
              <a:rPr lang="ru-RU" sz="1200" dirty="0"/>
              <a:t> для </a:t>
            </a:r>
            <a:r>
              <a:rPr lang="ru-RU" sz="1200" dirty="0" err="1"/>
              <a:t>Таврії</a:t>
            </a:r>
            <a:r>
              <a:rPr lang="ru-RU" sz="1200" dirty="0"/>
              <a:t>».  </a:t>
            </a:r>
            <a:r>
              <a:rPr lang="ru-RU" sz="1200" dirty="0" err="1"/>
              <a:t>Київ</a:t>
            </a:r>
            <a:r>
              <a:rPr lang="ru-RU" sz="1200" dirty="0"/>
              <a:t>: ДМГО «Центр </a:t>
            </a:r>
            <a:r>
              <a:rPr lang="ru-RU" sz="1200" dirty="0" err="1"/>
              <a:t>міжнародної</a:t>
            </a:r>
            <a:r>
              <a:rPr lang="ru-RU" sz="1200" dirty="0"/>
              <a:t> </a:t>
            </a:r>
            <a:r>
              <a:rPr lang="ru-RU" sz="1200" dirty="0" err="1"/>
              <a:t>безпеки</a:t>
            </a:r>
            <a:r>
              <a:rPr lang="ru-RU" sz="1200" dirty="0"/>
              <a:t>», 2020. URL: </a:t>
            </a:r>
            <a:r>
              <a:rPr lang="ru-RU" sz="1200" dirty="0">
                <a:hlinkClick r:id="rId3"/>
              </a:rPr>
              <a:t>https://</a:t>
            </a:r>
            <a:r>
              <a:rPr lang="ru-RU" sz="1200" dirty="0" smtClean="0">
                <a:hlinkClick r:id="rId3"/>
              </a:rPr>
              <a:t>intsecurity.org/ukrainian_frontier_vyklyky_dlya_tavriyi.pdf</a:t>
            </a:r>
            <a:r>
              <a:rPr lang="ru-RU" sz="1200" dirty="0" smtClean="0"/>
              <a:t>. – С 34; 36; 39. </a:t>
            </a:r>
            <a:endParaRPr lang="ru-RU" sz="1200" dirty="0"/>
          </a:p>
          <a:p>
            <a:pPr algn="just">
              <a:lnSpc>
                <a:spcPct val="110000"/>
              </a:lnSpc>
            </a:pPr>
            <a:endParaRPr lang="uk-UA" sz="2000" dirty="0" smtClean="0"/>
          </a:p>
          <a:p>
            <a:pPr algn="just">
              <a:lnSpc>
                <a:spcPct val="110000"/>
              </a:lnSpc>
            </a:pPr>
            <a:endParaRPr lang="uk-UA" sz="2000" dirty="0" smtClean="0"/>
          </a:p>
          <a:p>
            <a:pPr algn="just">
              <a:lnSpc>
                <a:spcPct val="110000"/>
              </a:lnSpc>
            </a:pPr>
            <a:endParaRPr lang="uk-UA" sz="2000" dirty="0" smtClean="0"/>
          </a:p>
          <a:p>
            <a:pPr marL="0" indent="0" algn="just">
              <a:lnSpc>
                <a:spcPct val="110000"/>
              </a:lnSpc>
              <a:buNone/>
            </a:pPr>
            <a:endParaRPr lang="uk-UA" sz="2000" dirty="0"/>
          </a:p>
          <a:p>
            <a:pPr algn="just">
              <a:lnSpc>
                <a:spcPct val="110000"/>
              </a:lnSpc>
            </a:pPr>
            <a:endParaRPr lang="uk-UA" sz="2000" dirty="0"/>
          </a:p>
          <a:p>
            <a:pPr algn="just">
              <a:lnSpc>
                <a:spcPct val="110000"/>
              </a:lnSpc>
            </a:pPr>
            <a:endParaRPr lang="uk-UA" sz="2000" dirty="0"/>
          </a:p>
        </p:txBody>
      </p:sp>
      <p:sp>
        <p:nvSpPr>
          <p:cNvPr id="4" name="Місце для номера слайда 3">
            <a:extLst>
              <a:ext uri="{FF2B5EF4-FFF2-40B4-BE49-F238E27FC236}">
                <a16:creationId xmlns:a16="http://schemas.microsoft.com/office/drawing/2014/main" xmlns="" id="{F9A16E8E-79E1-4B38-9077-790072E92FB3}"/>
              </a:ext>
            </a:extLst>
          </p:cNvPr>
          <p:cNvSpPr>
            <a:spLocks noGrp="1"/>
          </p:cNvSpPr>
          <p:nvPr>
            <p:ph type="sldNum" sz="quarter" idx="12"/>
          </p:nvPr>
        </p:nvSpPr>
        <p:spPr/>
        <p:txBody>
          <a:bodyPr/>
          <a:lstStyle/>
          <a:p>
            <a:fld id="{D19E0249-FE9F-4BCB-9A91-FA3685BA4489}" type="slidenum">
              <a:rPr lang="ru-RU" smtClean="0"/>
              <a:t>11</a:t>
            </a:fld>
            <a:endParaRPr lang="ru-RU"/>
          </a:p>
        </p:txBody>
      </p:sp>
      <p:sp>
        <p:nvSpPr>
          <p:cNvPr id="7" name="Заголовок 1">
            <a:extLst>
              <a:ext uri="{FF2B5EF4-FFF2-40B4-BE49-F238E27FC236}">
                <a16:creationId xmlns:a16="http://schemas.microsoft.com/office/drawing/2014/main" xmlns="" id="{9BB70DBF-FAE1-4610-B1EF-550C46475137}"/>
              </a:ext>
            </a:extLst>
          </p:cNvPr>
          <p:cNvSpPr>
            <a:spLocks noGrp="1"/>
          </p:cNvSpPr>
          <p:nvPr>
            <p:ph type="title"/>
          </p:nvPr>
        </p:nvSpPr>
        <p:spPr>
          <a:xfrm>
            <a:off x="0" y="95457"/>
            <a:ext cx="12192000" cy="539336"/>
          </a:xfrm>
        </p:spPr>
        <p:txBody>
          <a:bodyPr>
            <a:normAutofit fontScale="90000"/>
          </a:bodyPr>
          <a:lstStyle/>
          <a:p>
            <a:pPr algn="ctr"/>
            <a:r>
              <a:rPr lang="ru-RU" sz="3900" b="1" dirty="0">
                <a:latin typeface="+mn-lt"/>
              </a:rPr>
              <a:t>РЕЗЮМЕ</a:t>
            </a:r>
          </a:p>
        </p:txBody>
      </p:sp>
    </p:spTree>
    <p:extLst>
      <p:ext uri="{BB962C8B-B14F-4D97-AF65-F5344CB8AC3E}">
        <p14:creationId xmlns:p14="http://schemas.microsoft.com/office/powerpoint/2010/main" val="266064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Зображення, що містить карта&#10;&#10;Автоматично згенерований опис">
            <a:extLst>
              <a:ext uri="{FF2B5EF4-FFF2-40B4-BE49-F238E27FC236}">
                <a16:creationId xmlns:a16="http://schemas.microsoft.com/office/drawing/2014/main" xmlns="" id="{D618BF09-3B57-4E59-831F-1EF0DF46B4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61" r="17702"/>
          <a:stretch/>
        </p:blipFill>
        <p:spPr>
          <a:xfrm>
            <a:off x="89894" y="847561"/>
            <a:ext cx="8490858" cy="5563772"/>
          </a:xfrm>
          <a:prstGeom prst="rect">
            <a:avLst/>
          </a:prstGeom>
        </p:spPr>
      </p:pic>
      <p:graphicFrame>
        <p:nvGraphicFramePr>
          <p:cNvPr id="6" name="Диаграмма 3">
            <a:extLst>
              <a:ext uri="{FF2B5EF4-FFF2-40B4-BE49-F238E27FC236}">
                <a16:creationId xmlns:a16="http://schemas.microsoft.com/office/drawing/2014/main" xmlns="" id="{894CB09C-0E93-4740-96D2-3DDE4B478E60}"/>
              </a:ext>
            </a:extLst>
          </p:cNvPr>
          <p:cNvGraphicFramePr>
            <a:graphicFrameLocks/>
          </p:cNvGraphicFramePr>
          <p:nvPr>
            <p:extLst>
              <p:ext uri="{D42A27DB-BD31-4B8C-83A1-F6EECF244321}">
                <p14:modId xmlns:p14="http://schemas.microsoft.com/office/powerpoint/2010/main" val="2796089227"/>
              </p:ext>
            </p:extLst>
          </p:nvPr>
        </p:nvGraphicFramePr>
        <p:xfrm>
          <a:off x="7591066" y="1865962"/>
          <a:ext cx="4511040" cy="3526971"/>
        </p:xfrm>
        <a:graphic>
          <a:graphicData uri="http://schemas.openxmlformats.org/drawingml/2006/chart">
            <c:chart xmlns:c="http://schemas.openxmlformats.org/drawingml/2006/chart" xmlns:r="http://schemas.openxmlformats.org/officeDocument/2006/relationships" r:id="rId4"/>
          </a:graphicData>
        </a:graphic>
      </p:graphicFrame>
      <p:sp>
        <p:nvSpPr>
          <p:cNvPr id="7" name="Заголовок 1">
            <a:extLst>
              <a:ext uri="{FF2B5EF4-FFF2-40B4-BE49-F238E27FC236}">
                <a16:creationId xmlns:a16="http://schemas.microsoft.com/office/drawing/2014/main" xmlns="" id="{5EBF60F6-AAED-4C89-83BE-0DFF98BFF3A8}"/>
              </a:ext>
            </a:extLst>
          </p:cNvPr>
          <p:cNvSpPr txBox="1">
            <a:spLocks/>
          </p:cNvSpPr>
          <p:nvPr/>
        </p:nvSpPr>
        <p:spPr>
          <a:xfrm>
            <a:off x="-157316" y="258529"/>
            <a:ext cx="12192000" cy="73215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4000" b="1" dirty="0">
                <a:latin typeface="+mn-lt"/>
              </a:rPr>
              <a:t>Порівняння ХМТГ, району, області за площею, км</a:t>
            </a:r>
            <a:r>
              <a:rPr lang="uk-UA" sz="4000" b="1" baseline="30000" dirty="0">
                <a:latin typeface="+mn-lt"/>
              </a:rPr>
              <a:t>2</a:t>
            </a:r>
            <a:endParaRPr lang="ru-RU" sz="4000" b="1" baseline="30000" dirty="0">
              <a:latin typeface="+mn-lt"/>
            </a:endParaRPr>
          </a:p>
        </p:txBody>
      </p:sp>
      <p:sp>
        <p:nvSpPr>
          <p:cNvPr id="8" name="TextBox 7">
            <a:extLst>
              <a:ext uri="{FF2B5EF4-FFF2-40B4-BE49-F238E27FC236}">
                <a16:creationId xmlns:a16="http://schemas.microsoft.com/office/drawing/2014/main" xmlns="" id="{383780B5-E652-462E-81CA-51EB8683CD8F}"/>
              </a:ext>
            </a:extLst>
          </p:cNvPr>
          <p:cNvSpPr txBox="1"/>
          <p:nvPr/>
        </p:nvSpPr>
        <p:spPr>
          <a:xfrm>
            <a:off x="0" y="6460971"/>
            <a:ext cx="12192000" cy="276999"/>
          </a:xfrm>
          <a:prstGeom prst="rect">
            <a:avLst/>
          </a:prstGeom>
          <a:noFill/>
        </p:spPr>
        <p:txBody>
          <a:bodyPr wrap="square" rtlCol="0">
            <a:spAutoFit/>
          </a:bodyPr>
          <a:lstStyle/>
          <a:p>
            <a:pPr algn="r"/>
            <a:r>
              <a:rPr lang="uk-UA" sz="1200" dirty="0"/>
              <a:t>Дані отримано з https://decentralization.gov.ua/</a:t>
            </a:r>
          </a:p>
        </p:txBody>
      </p:sp>
      <p:sp>
        <p:nvSpPr>
          <p:cNvPr id="2" name="Бульбашка прямої мови: прямокутна 1">
            <a:extLst>
              <a:ext uri="{FF2B5EF4-FFF2-40B4-BE49-F238E27FC236}">
                <a16:creationId xmlns:a16="http://schemas.microsoft.com/office/drawing/2014/main" xmlns="" id="{0EBB8AF7-7D58-4893-ADE7-1EF38F10FF0C}"/>
              </a:ext>
            </a:extLst>
          </p:cNvPr>
          <p:cNvSpPr/>
          <p:nvPr/>
        </p:nvSpPr>
        <p:spPr>
          <a:xfrm>
            <a:off x="8186058" y="5672322"/>
            <a:ext cx="1480456" cy="739011"/>
          </a:xfrm>
          <a:prstGeom prst="wedgeRectCallout">
            <a:avLst>
              <a:gd name="adj1" fmla="val -6483"/>
              <a:gd name="adj2" fmla="val -11393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ysClr val="windowText" lastClr="000000"/>
                </a:solidFill>
              </a:rPr>
              <a:t>2% </a:t>
            </a:r>
            <a:r>
              <a:rPr lang="uk-UA" sz="1500" dirty="0">
                <a:solidFill>
                  <a:sysClr val="windowText" lastClr="000000"/>
                </a:solidFill>
              </a:rPr>
              <a:t>від площі області; 12% від площі району</a:t>
            </a:r>
            <a:endParaRPr lang="ru-RU" sz="1500" dirty="0">
              <a:solidFill>
                <a:sysClr val="windowText" lastClr="000000"/>
              </a:solidFill>
            </a:endParaRPr>
          </a:p>
        </p:txBody>
      </p:sp>
      <p:sp>
        <p:nvSpPr>
          <p:cNvPr id="9" name="Бульбашка прямої мови: прямокутна 8">
            <a:extLst>
              <a:ext uri="{FF2B5EF4-FFF2-40B4-BE49-F238E27FC236}">
                <a16:creationId xmlns:a16="http://schemas.microsoft.com/office/drawing/2014/main" xmlns="" id="{AC8B12B8-EFA3-4FCB-A001-275280C0EDF9}"/>
              </a:ext>
            </a:extLst>
          </p:cNvPr>
          <p:cNvSpPr/>
          <p:nvPr/>
        </p:nvSpPr>
        <p:spPr>
          <a:xfrm>
            <a:off x="9807574" y="5672322"/>
            <a:ext cx="942702" cy="739011"/>
          </a:xfrm>
          <a:prstGeom prst="wedgeRectCallout">
            <a:avLst>
              <a:gd name="adj1" fmla="val -26483"/>
              <a:gd name="adj2" fmla="val -1021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500" dirty="0">
                <a:solidFill>
                  <a:sysClr val="windowText" lastClr="000000"/>
                </a:solidFill>
              </a:rPr>
              <a:t>14</a:t>
            </a:r>
            <a:r>
              <a:rPr lang="en-US" sz="1500" dirty="0">
                <a:solidFill>
                  <a:sysClr val="windowText" lastClr="000000"/>
                </a:solidFill>
              </a:rPr>
              <a:t>% </a:t>
            </a:r>
            <a:r>
              <a:rPr lang="uk-UA" sz="1500" dirty="0">
                <a:solidFill>
                  <a:sysClr val="windowText" lastClr="000000"/>
                </a:solidFill>
              </a:rPr>
              <a:t>від площі області</a:t>
            </a:r>
            <a:endParaRPr lang="ru-RU" sz="1500" dirty="0">
              <a:solidFill>
                <a:sysClr val="windowText" lastClr="000000"/>
              </a:solidFill>
            </a:endParaRPr>
          </a:p>
        </p:txBody>
      </p:sp>
      <p:graphicFrame>
        <p:nvGraphicFramePr>
          <p:cNvPr id="3" name="Таблиця 3">
            <a:extLst>
              <a:ext uri="{FF2B5EF4-FFF2-40B4-BE49-F238E27FC236}">
                <a16:creationId xmlns:a16="http://schemas.microsoft.com/office/drawing/2014/main" xmlns="" id="{86891E04-4346-4A97-ACC0-11CED4D1CE67}"/>
              </a:ext>
            </a:extLst>
          </p:cNvPr>
          <p:cNvGraphicFramePr>
            <a:graphicFrameLocks noGrp="1"/>
          </p:cNvGraphicFramePr>
          <p:nvPr>
            <p:extLst>
              <p:ext uri="{D42A27DB-BD31-4B8C-83A1-F6EECF244321}">
                <p14:modId xmlns:p14="http://schemas.microsoft.com/office/powerpoint/2010/main" val="1507096466"/>
              </p:ext>
            </p:extLst>
          </p:nvPr>
        </p:nvGraphicFramePr>
        <p:xfrm>
          <a:off x="289932" y="990684"/>
          <a:ext cx="2974881" cy="1828800"/>
        </p:xfrm>
        <a:graphic>
          <a:graphicData uri="http://schemas.openxmlformats.org/drawingml/2006/table">
            <a:tbl>
              <a:tblPr firstRow="1" bandRow="1">
                <a:tableStyleId>{5C22544A-7EE6-4342-B048-85BDC9FD1C3A}</a:tableStyleId>
              </a:tblPr>
              <a:tblGrid>
                <a:gridCol w="1694985">
                  <a:extLst>
                    <a:ext uri="{9D8B030D-6E8A-4147-A177-3AD203B41FA5}">
                      <a16:colId xmlns:a16="http://schemas.microsoft.com/office/drawing/2014/main" xmlns="" val="2731404194"/>
                    </a:ext>
                  </a:extLst>
                </a:gridCol>
                <a:gridCol w="1279896">
                  <a:extLst>
                    <a:ext uri="{9D8B030D-6E8A-4147-A177-3AD203B41FA5}">
                      <a16:colId xmlns:a16="http://schemas.microsoft.com/office/drawing/2014/main" xmlns="" val="716508027"/>
                    </a:ext>
                  </a:extLst>
                </a:gridCol>
              </a:tblGrid>
              <a:tr h="273501">
                <a:tc>
                  <a:txBody>
                    <a:bodyPr/>
                    <a:lstStyle/>
                    <a:p>
                      <a:pPr algn="ctr"/>
                      <a:r>
                        <a:rPr lang="uk-UA" sz="1400" noProof="0" dirty="0"/>
                        <a:t>Район області</a:t>
                      </a:r>
                    </a:p>
                  </a:txBody>
                  <a:tcPr/>
                </a:tc>
                <a:tc>
                  <a:txBody>
                    <a:bodyPr/>
                    <a:lstStyle/>
                    <a:p>
                      <a:pPr algn="ctr"/>
                      <a:r>
                        <a:rPr lang="uk-UA" sz="1400" noProof="0" dirty="0"/>
                        <a:t>Площа, </a:t>
                      </a:r>
                      <a:r>
                        <a:rPr lang="uk-UA" sz="1400" noProof="0" dirty="0" err="1"/>
                        <a:t>кв.км</a:t>
                      </a:r>
                      <a:endParaRPr lang="uk-UA" sz="1400" noProof="0" dirty="0"/>
                    </a:p>
                  </a:txBody>
                  <a:tcPr/>
                </a:tc>
                <a:extLst>
                  <a:ext uri="{0D108BD9-81ED-4DB2-BD59-A6C34878D82A}">
                    <a16:rowId xmlns:a16="http://schemas.microsoft.com/office/drawing/2014/main" xmlns="" val="3976617219"/>
                  </a:ext>
                </a:extLst>
              </a:tr>
              <a:tr h="273501">
                <a:tc>
                  <a:txBody>
                    <a:bodyPr/>
                    <a:lstStyle/>
                    <a:p>
                      <a:r>
                        <a:rPr lang="uk-UA" sz="1400" noProof="0"/>
                        <a:t>Бериславський</a:t>
                      </a:r>
                    </a:p>
                  </a:txBody>
                  <a:tcPr/>
                </a:tc>
                <a:tc>
                  <a:txBody>
                    <a:bodyPr/>
                    <a:lstStyle/>
                    <a:p>
                      <a:pPr algn="ctr"/>
                      <a:r>
                        <a:rPr lang="uk-UA" sz="1400" noProof="0" dirty="0"/>
                        <a:t>4747</a:t>
                      </a:r>
                    </a:p>
                  </a:txBody>
                  <a:tcPr/>
                </a:tc>
                <a:extLst>
                  <a:ext uri="{0D108BD9-81ED-4DB2-BD59-A6C34878D82A}">
                    <a16:rowId xmlns:a16="http://schemas.microsoft.com/office/drawing/2014/main" xmlns="" val="998403632"/>
                  </a:ext>
                </a:extLst>
              </a:tr>
              <a:tr h="273501">
                <a:tc>
                  <a:txBody>
                    <a:bodyPr/>
                    <a:lstStyle/>
                    <a:p>
                      <a:r>
                        <a:rPr lang="uk-UA" sz="1400" noProof="0"/>
                        <a:t>Генічеський</a:t>
                      </a:r>
                    </a:p>
                  </a:txBody>
                  <a:tcPr/>
                </a:tc>
                <a:tc>
                  <a:txBody>
                    <a:bodyPr/>
                    <a:lstStyle/>
                    <a:p>
                      <a:pPr algn="ctr"/>
                      <a:r>
                        <a:rPr lang="uk-UA" sz="1400" noProof="0"/>
                        <a:t>7120</a:t>
                      </a:r>
                    </a:p>
                  </a:txBody>
                  <a:tcPr/>
                </a:tc>
                <a:extLst>
                  <a:ext uri="{0D108BD9-81ED-4DB2-BD59-A6C34878D82A}">
                    <a16:rowId xmlns:a16="http://schemas.microsoft.com/office/drawing/2014/main" xmlns="" val="753337497"/>
                  </a:ext>
                </a:extLst>
              </a:tr>
              <a:tr h="273501">
                <a:tc>
                  <a:txBody>
                    <a:bodyPr/>
                    <a:lstStyle/>
                    <a:p>
                      <a:r>
                        <a:rPr lang="uk-UA" sz="1400" noProof="0"/>
                        <a:t>Каховський</a:t>
                      </a:r>
                    </a:p>
                  </a:txBody>
                  <a:tcPr/>
                </a:tc>
                <a:tc>
                  <a:txBody>
                    <a:bodyPr/>
                    <a:lstStyle/>
                    <a:p>
                      <a:pPr algn="ctr"/>
                      <a:r>
                        <a:rPr lang="uk-UA" sz="1400" noProof="0"/>
                        <a:t>6395</a:t>
                      </a:r>
                    </a:p>
                  </a:txBody>
                  <a:tcPr/>
                </a:tc>
                <a:extLst>
                  <a:ext uri="{0D108BD9-81ED-4DB2-BD59-A6C34878D82A}">
                    <a16:rowId xmlns:a16="http://schemas.microsoft.com/office/drawing/2014/main" xmlns="" val="2735424333"/>
                  </a:ext>
                </a:extLst>
              </a:tr>
              <a:tr h="273501">
                <a:tc>
                  <a:txBody>
                    <a:bodyPr/>
                    <a:lstStyle/>
                    <a:p>
                      <a:r>
                        <a:rPr lang="uk-UA" sz="1400" noProof="0"/>
                        <a:t>Скадовський</a:t>
                      </a:r>
                    </a:p>
                  </a:txBody>
                  <a:tcPr/>
                </a:tc>
                <a:tc>
                  <a:txBody>
                    <a:bodyPr/>
                    <a:lstStyle/>
                    <a:p>
                      <a:pPr algn="ctr"/>
                      <a:r>
                        <a:rPr lang="uk-UA" sz="1400" noProof="0"/>
                        <a:t>5255</a:t>
                      </a:r>
                    </a:p>
                  </a:txBody>
                  <a:tcPr/>
                </a:tc>
                <a:extLst>
                  <a:ext uri="{0D108BD9-81ED-4DB2-BD59-A6C34878D82A}">
                    <a16:rowId xmlns:a16="http://schemas.microsoft.com/office/drawing/2014/main" xmlns="" val="2415089668"/>
                  </a:ext>
                </a:extLst>
              </a:tr>
              <a:tr h="273501">
                <a:tc>
                  <a:txBody>
                    <a:bodyPr/>
                    <a:lstStyle/>
                    <a:p>
                      <a:r>
                        <a:rPr lang="uk-UA" sz="1400" noProof="0"/>
                        <a:t>Херсонський</a:t>
                      </a:r>
                    </a:p>
                  </a:txBody>
                  <a:tcPr/>
                </a:tc>
                <a:tc>
                  <a:txBody>
                    <a:bodyPr/>
                    <a:lstStyle/>
                    <a:p>
                      <a:pPr algn="ctr"/>
                      <a:r>
                        <a:rPr lang="uk-UA" sz="1400" noProof="0" dirty="0"/>
                        <a:t>3841</a:t>
                      </a:r>
                    </a:p>
                  </a:txBody>
                  <a:tcPr/>
                </a:tc>
                <a:extLst>
                  <a:ext uri="{0D108BD9-81ED-4DB2-BD59-A6C34878D82A}">
                    <a16:rowId xmlns:a16="http://schemas.microsoft.com/office/drawing/2014/main" xmlns="" val="3292337458"/>
                  </a:ext>
                </a:extLst>
              </a:tr>
            </a:tbl>
          </a:graphicData>
        </a:graphic>
      </p:graphicFrame>
      <p:sp>
        <p:nvSpPr>
          <p:cNvPr id="4" name="Місце для номера слайда 3">
            <a:extLst>
              <a:ext uri="{FF2B5EF4-FFF2-40B4-BE49-F238E27FC236}">
                <a16:creationId xmlns:a16="http://schemas.microsoft.com/office/drawing/2014/main" xmlns="" id="{AB91D2C1-0DD2-486D-A013-30EB22A4AAF8}"/>
              </a:ext>
            </a:extLst>
          </p:cNvPr>
          <p:cNvSpPr>
            <a:spLocks noGrp="1"/>
          </p:cNvSpPr>
          <p:nvPr>
            <p:ph type="sldNum" sz="quarter" idx="12"/>
          </p:nvPr>
        </p:nvSpPr>
        <p:spPr/>
        <p:txBody>
          <a:bodyPr/>
          <a:lstStyle/>
          <a:p>
            <a:fld id="{D19E0249-FE9F-4BCB-9A91-FA3685BA4489}" type="slidenum">
              <a:rPr lang="ru-RU" smtClean="0"/>
              <a:t>12</a:t>
            </a:fld>
            <a:endParaRPr lang="ru-RU"/>
          </a:p>
        </p:txBody>
      </p:sp>
    </p:spTree>
    <p:extLst>
      <p:ext uri="{BB962C8B-B14F-4D97-AF65-F5344CB8AC3E}">
        <p14:creationId xmlns:p14="http://schemas.microsoft.com/office/powerpoint/2010/main" val="511351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Зображення, що містить карта&#10;&#10;Автоматично згенерований опис">
            <a:extLst>
              <a:ext uri="{FF2B5EF4-FFF2-40B4-BE49-F238E27FC236}">
                <a16:creationId xmlns:a16="http://schemas.microsoft.com/office/drawing/2014/main" xmlns="" id="{D618BF09-3B57-4E59-831F-1EF0DF46B4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61" r="18973"/>
          <a:stretch/>
        </p:blipFill>
        <p:spPr>
          <a:xfrm>
            <a:off x="3838794" y="845895"/>
            <a:ext cx="8353206" cy="5563772"/>
          </a:xfrm>
          <a:prstGeom prst="rect">
            <a:avLst/>
          </a:prstGeom>
        </p:spPr>
      </p:pic>
      <p:sp>
        <p:nvSpPr>
          <p:cNvPr id="7" name="Заголовок 1">
            <a:extLst>
              <a:ext uri="{FF2B5EF4-FFF2-40B4-BE49-F238E27FC236}">
                <a16:creationId xmlns:a16="http://schemas.microsoft.com/office/drawing/2014/main" xmlns="" id="{5EBF60F6-AAED-4C89-83BE-0DFF98BFF3A8}"/>
              </a:ext>
            </a:extLst>
          </p:cNvPr>
          <p:cNvSpPr txBox="1">
            <a:spLocks/>
          </p:cNvSpPr>
          <p:nvPr/>
        </p:nvSpPr>
        <p:spPr>
          <a:xfrm>
            <a:off x="0" y="276206"/>
            <a:ext cx="12192000" cy="7321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sz="168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uk-UA" sz="3600" b="1" dirty="0">
                <a:latin typeface="+mn-lt"/>
              </a:rPr>
              <a:t>Порівняння ХМТГ, району, області за кількістю населення, </a:t>
            </a:r>
            <a:r>
              <a:rPr lang="uk-UA" sz="3600" b="1" dirty="0" err="1">
                <a:latin typeface="+mn-lt"/>
              </a:rPr>
              <a:t>тис.осіб</a:t>
            </a:r>
            <a:endParaRPr lang="ru-RU" sz="3600" b="1" dirty="0">
              <a:latin typeface="+mn-lt"/>
            </a:endParaRPr>
          </a:p>
        </p:txBody>
      </p:sp>
      <p:graphicFrame>
        <p:nvGraphicFramePr>
          <p:cNvPr id="8" name="Диаграмма 5">
            <a:extLst>
              <a:ext uri="{FF2B5EF4-FFF2-40B4-BE49-F238E27FC236}">
                <a16:creationId xmlns:a16="http://schemas.microsoft.com/office/drawing/2014/main" xmlns="" id="{57AFEE34-9EDF-43A5-B0EB-694E7EAB2112}"/>
              </a:ext>
            </a:extLst>
          </p:cNvPr>
          <p:cNvGraphicFramePr>
            <a:graphicFrameLocks/>
          </p:cNvGraphicFramePr>
          <p:nvPr>
            <p:extLst>
              <p:ext uri="{D42A27DB-BD31-4B8C-83A1-F6EECF244321}">
                <p14:modId xmlns:p14="http://schemas.microsoft.com/office/powerpoint/2010/main" val="2466653341"/>
              </p:ext>
            </p:extLst>
          </p:nvPr>
        </p:nvGraphicFramePr>
        <p:xfrm>
          <a:off x="0" y="0"/>
          <a:ext cx="4286865" cy="523884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xmlns="" id="{1F1C88E5-4896-4750-94DC-89697005343C}"/>
              </a:ext>
            </a:extLst>
          </p:cNvPr>
          <p:cNvSpPr txBox="1"/>
          <p:nvPr/>
        </p:nvSpPr>
        <p:spPr>
          <a:xfrm>
            <a:off x="0" y="6505825"/>
            <a:ext cx="12192000" cy="276999"/>
          </a:xfrm>
          <a:prstGeom prst="rect">
            <a:avLst/>
          </a:prstGeom>
          <a:noFill/>
        </p:spPr>
        <p:txBody>
          <a:bodyPr wrap="square" rtlCol="0">
            <a:spAutoFit/>
          </a:bodyPr>
          <a:lstStyle/>
          <a:p>
            <a:pPr algn="r"/>
            <a:r>
              <a:rPr lang="uk-UA" sz="1200" dirty="0"/>
              <a:t>Дані отримано з ГУ статистики у Херсонській області</a:t>
            </a:r>
          </a:p>
        </p:txBody>
      </p:sp>
      <p:sp>
        <p:nvSpPr>
          <p:cNvPr id="9" name="Бульбашка прямої мови: прямокутна 8">
            <a:extLst>
              <a:ext uri="{FF2B5EF4-FFF2-40B4-BE49-F238E27FC236}">
                <a16:creationId xmlns:a16="http://schemas.microsoft.com/office/drawing/2014/main" xmlns="" id="{ECE465FD-2138-4E24-BE78-89CF6FBA4C61}"/>
              </a:ext>
            </a:extLst>
          </p:cNvPr>
          <p:cNvSpPr/>
          <p:nvPr/>
        </p:nvSpPr>
        <p:spPr>
          <a:xfrm>
            <a:off x="2377440" y="5334998"/>
            <a:ext cx="2011680" cy="917756"/>
          </a:xfrm>
          <a:prstGeom prst="wedgeRectCallout">
            <a:avLst>
              <a:gd name="adj1" fmla="val 443"/>
              <a:gd name="adj2" fmla="val -1015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500" dirty="0">
                <a:solidFill>
                  <a:sysClr val="windowText" lastClr="000000"/>
                </a:solidFill>
              </a:rPr>
              <a:t>3</a:t>
            </a:r>
            <a:r>
              <a:rPr lang="en-US" sz="1500" dirty="0">
                <a:solidFill>
                  <a:sysClr val="windowText" lastClr="000000"/>
                </a:solidFill>
              </a:rPr>
              <a:t>2% </a:t>
            </a:r>
            <a:r>
              <a:rPr lang="uk-UA" sz="1500" dirty="0">
                <a:solidFill>
                  <a:sysClr val="windowText" lastClr="000000"/>
                </a:solidFill>
              </a:rPr>
              <a:t>від кількості населення області; 71% від кількості населення району</a:t>
            </a:r>
            <a:endParaRPr lang="ru-RU" sz="1500" dirty="0">
              <a:solidFill>
                <a:sysClr val="windowText" lastClr="000000"/>
              </a:solidFill>
            </a:endParaRPr>
          </a:p>
        </p:txBody>
      </p:sp>
      <p:sp>
        <p:nvSpPr>
          <p:cNvPr id="10" name="Бульбашка прямої мови: прямокутна 9">
            <a:extLst>
              <a:ext uri="{FF2B5EF4-FFF2-40B4-BE49-F238E27FC236}">
                <a16:creationId xmlns:a16="http://schemas.microsoft.com/office/drawing/2014/main" xmlns="" id="{71015077-A282-421F-B804-523667B2DDB1}"/>
              </a:ext>
            </a:extLst>
          </p:cNvPr>
          <p:cNvSpPr/>
          <p:nvPr/>
        </p:nvSpPr>
        <p:spPr>
          <a:xfrm>
            <a:off x="905691" y="5340350"/>
            <a:ext cx="1237741" cy="912404"/>
          </a:xfrm>
          <a:prstGeom prst="wedgeRectCallout">
            <a:avLst>
              <a:gd name="adj1" fmla="val 54810"/>
              <a:gd name="adj2" fmla="val -11393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500" dirty="0">
                <a:solidFill>
                  <a:sysClr val="windowText" lastClr="000000"/>
                </a:solidFill>
              </a:rPr>
              <a:t>45</a:t>
            </a:r>
            <a:r>
              <a:rPr lang="en-US" sz="1500" dirty="0">
                <a:solidFill>
                  <a:sysClr val="windowText" lastClr="000000"/>
                </a:solidFill>
              </a:rPr>
              <a:t>% </a:t>
            </a:r>
            <a:r>
              <a:rPr lang="uk-UA" sz="1500" dirty="0">
                <a:solidFill>
                  <a:sysClr val="windowText" lastClr="000000"/>
                </a:solidFill>
              </a:rPr>
              <a:t>від кількості населення області</a:t>
            </a:r>
            <a:endParaRPr lang="ru-RU" sz="1500" dirty="0">
              <a:solidFill>
                <a:sysClr val="windowText" lastClr="000000"/>
              </a:solidFill>
            </a:endParaRPr>
          </a:p>
        </p:txBody>
      </p:sp>
      <p:sp>
        <p:nvSpPr>
          <p:cNvPr id="2" name="Місце для номера слайда 1">
            <a:extLst>
              <a:ext uri="{FF2B5EF4-FFF2-40B4-BE49-F238E27FC236}">
                <a16:creationId xmlns:a16="http://schemas.microsoft.com/office/drawing/2014/main" xmlns="" id="{869FDA65-FB3F-4653-BF42-39A20A79A0AA}"/>
              </a:ext>
            </a:extLst>
          </p:cNvPr>
          <p:cNvSpPr>
            <a:spLocks noGrp="1"/>
          </p:cNvSpPr>
          <p:nvPr>
            <p:ph type="sldNum" sz="quarter" idx="12"/>
          </p:nvPr>
        </p:nvSpPr>
        <p:spPr/>
        <p:txBody>
          <a:bodyPr/>
          <a:lstStyle/>
          <a:p>
            <a:fld id="{D19E0249-FE9F-4BCB-9A91-FA3685BA4489}" type="slidenum">
              <a:rPr lang="ru-RU" smtClean="0"/>
              <a:t>13</a:t>
            </a:fld>
            <a:endParaRPr lang="ru-RU"/>
          </a:p>
        </p:txBody>
      </p:sp>
    </p:spTree>
    <p:extLst>
      <p:ext uri="{BB962C8B-B14F-4D97-AF65-F5344CB8AC3E}">
        <p14:creationId xmlns:p14="http://schemas.microsoft.com/office/powerpoint/2010/main" val="1217502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DDD5DC3-DBCC-49C0-BBDB-CDDE3F1C3E90}"/>
              </a:ext>
            </a:extLst>
          </p:cNvPr>
          <p:cNvSpPr>
            <a:spLocks noGrp="1"/>
          </p:cNvSpPr>
          <p:nvPr>
            <p:ph type="title"/>
          </p:nvPr>
        </p:nvSpPr>
        <p:spPr>
          <a:xfrm>
            <a:off x="838200" y="365126"/>
            <a:ext cx="10515600" cy="711200"/>
          </a:xfrm>
        </p:spPr>
        <p:txBody>
          <a:bodyPr>
            <a:normAutofit fontScale="90000"/>
          </a:bodyPr>
          <a:lstStyle/>
          <a:p>
            <a:pPr algn="ctr"/>
            <a:r>
              <a:rPr lang="uk-UA" b="1" dirty="0">
                <a:latin typeface="+mn-lt"/>
              </a:rPr>
              <a:t>Динаміка чисельності наявного населення</a:t>
            </a:r>
            <a:endParaRPr lang="ru-RU" b="1" dirty="0">
              <a:latin typeface="+mn-lt"/>
            </a:endParaRPr>
          </a:p>
        </p:txBody>
      </p:sp>
      <p:graphicFrame>
        <p:nvGraphicFramePr>
          <p:cNvPr id="4" name="Місце для вмісту 3">
            <a:extLst>
              <a:ext uri="{FF2B5EF4-FFF2-40B4-BE49-F238E27FC236}">
                <a16:creationId xmlns:a16="http://schemas.microsoft.com/office/drawing/2014/main" xmlns="" id="{64CAA9F0-F6B2-4910-9E9C-2F5A4BA6AD11}"/>
              </a:ext>
            </a:extLst>
          </p:cNvPr>
          <p:cNvGraphicFramePr>
            <a:graphicFrameLocks noGrp="1"/>
          </p:cNvGraphicFramePr>
          <p:nvPr>
            <p:ph idx="1"/>
            <p:extLst>
              <p:ext uri="{D42A27DB-BD31-4B8C-83A1-F6EECF244321}">
                <p14:modId xmlns:p14="http://schemas.microsoft.com/office/powerpoint/2010/main" val="1088824098"/>
              </p:ext>
            </p:extLst>
          </p:nvPr>
        </p:nvGraphicFramePr>
        <p:xfrm>
          <a:off x="838200" y="1076326"/>
          <a:ext cx="10515600" cy="51006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FA959EAC-7923-4048-A83E-9E3AEA969F56}"/>
              </a:ext>
            </a:extLst>
          </p:cNvPr>
          <p:cNvSpPr txBox="1"/>
          <p:nvPr/>
        </p:nvSpPr>
        <p:spPr>
          <a:xfrm>
            <a:off x="0" y="6492874"/>
            <a:ext cx="12192000" cy="276999"/>
          </a:xfrm>
          <a:prstGeom prst="rect">
            <a:avLst/>
          </a:prstGeom>
          <a:noFill/>
        </p:spPr>
        <p:txBody>
          <a:bodyPr wrap="square" rtlCol="0">
            <a:spAutoFit/>
          </a:bodyPr>
          <a:lstStyle/>
          <a:p>
            <a:pPr algn="r"/>
            <a:r>
              <a:rPr lang="uk-UA" sz="1200" dirty="0"/>
              <a:t>Дані отримано з ГУ статистики у Херсонській області</a:t>
            </a:r>
          </a:p>
        </p:txBody>
      </p:sp>
      <p:sp>
        <p:nvSpPr>
          <p:cNvPr id="3" name="Місце для номера слайда 2">
            <a:extLst>
              <a:ext uri="{FF2B5EF4-FFF2-40B4-BE49-F238E27FC236}">
                <a16:creationId xmlns:a16="http://schemas.microsoft.com/office/drawing/2014/main" xmlns="" id="{90FCBC5B-8331-4E18-925E-99863E5E8649}"/>
              </a:ext>
            </a:extLst>
          </p:cNvPr>
          <p:cNvSpPr>
            <a:spLocks noGrp="1"/>
          </p:cNvSpPr>
          <p:nvPr>
            <p:ph type="sldNum" sz="quarter" idx="12"/>
          </p:nvPr>
        </p:nvSpPr>
        <p:spPr/>
        <p:txBody>
          <a:bodyPr/>
          <a:lstStyle/>
          <a:p>
            <a:fld id="{D19E0249-FE9F-4BCB-9A91-FA3685BA4489}" type="slidenum">
              <a:rPr lang="ru-RU" smtClean="0"/>
              <a:t>14</a:t>
            </a:fld>
            <a:endParaRPr lang="ru-RU"/>
          </a:p>
        </p:txBody>
      </p:sp>
    </p:spTree>
    <p:extLst>
      <p:ext uri="{BB962C8B-B14F-4D97-AF65-F5344CB8AC3E}">
        <p14:creationId xmlns:p14="http://schemas.microsoft.com/office/powerpoint/2010/main" val="1812690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BE5D2F3-6460-4FB7-861C-F408A5F9FFD5}"/>
              </a:ext>
            </a:extLst>
          </p:cNvPr>
          <p:cNvSpPr>
            <a:spLocks noGrp="1"/>
          </p:cNvSpPr>
          <p:nvPr>
            <p:ph type="title"/>
          </p:nvPr>
        </p:nvSpPr>
        <p:spPr>
          <a:xfrm>
            <a:off x="-1" y="120806"/>
            <a:ext cx="12192000" cy="723446"/>
          </a:xfrm>
        </p:spPr>
        <p:txBody>
          <a:bodyPr>
            <a:normAutofit fontScale="90000"/>
          </a:bodyPr>
          <a:lstStyle/>
          <a:p>
            <a:pPr algn="ctr">
              <a:defRPr sz="168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uk-UA" sz="4000" b="1" dirty="0">
                <a:latin typeface="+mn-lt"/>
              </a:rPr>
              <a:t>Порівняння ХМТГ, району, області за густотою населення</a:t>
            </a:r>
            <a:endParaRPr lang="ru-RU" sz="4000" b="1" dirty="0">
              <a:latin typeface="+mn-lt"/>
            </a:endParaRPr>
          </a:p>
        </p:txBody>
      </p:sp>
      <p:graphicFrame>
        <p:nvGraphicFramePr>
          <p:cNvPr id="6" name="Диаграмма 6">
            <a:extLst>
              <a:ext uri="{FF2B5EF4-FFF2-40B4-BE49-F238E27FC236}">
                <a16:creationId xmlns:a16="http://schemas.microsoft.com/office/drawing/2014/main" xmlns="" id="{BF6AEE15-4B20-4251-BCD2-88D04D4E59C6}"/>
              </a:ext>
            </a:extLst>
          </p:cNvPr>
          <p:cNvGraphicFramePr>
            <a:graphicFrameLocks noGrp="1"/>
          </p:cNvGraphicFramePr>
          <p:nvPr>
            <p:ph idx="1"/>
            <p:extLst>
              <p:ext uri="{D42A27DB-BD31-4B8C-83A1-F6EECF244321}">
                <p14:modId xmlns:p14="http://schemas.microsoft.com/office/powerpoint/2010/main" val="2643438965"/>
              </p:ext>
            </p:extLst>
          </p:nvPr>
        </p:nvGraphicFramePr>
        <p:xfrm>
          <a:off x="1657814" y="690404"/>
          <a:ext cx="8876371" cy="24941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xmlns="" id="{89C7BE40-F2BD-4CAA-B14E-2EC304C6F763}"/>
              </a:ext>
            </a:extLst>
          </p:cNvPr>
          <p:cNvSpPr txBox="1"/>
          <p:nvPr/>
        </p:nvSpPr>
        <p:spPr>
          <a:xfrm>
            <a:off x="0" y="6523988"/>
            <a:ext cx="12192000" cy="276999"/>
          </a:xfrm>
          <a:prstGeom prst="rect">
            <a:avLst/>
          </a:prstGeom>
          <a:noFill/>
        </p:spPr>
        <p:txBody>
          <a:bodyPr wrap="square" rtlCol="0">
            <a:spAutoFit/>
          </a:bodyPr>
          <a:lstStyle/>
          <a:p>
            <a:pPr algn="r"/>
            <a:r>
              <a:rPr lang="uk-UA" sz="1200" dirty="0"/>
              <a:t>Дані отримано з ГУ статистики у Херсонській області</a:t>
            </a:r>
          </a:p>
        </p:txBody>
      </p:sp>
      <p:graphicFrame>
        <p:nvGraphicFramePr>
          <p:cNvPr id="5" name="Діаграма 4">
            <a:extLst>
              <a:ext uri="{FF2B5EF4-FFF2-40B4-BE49-F238E27FC236}">
                <a16:creationId xmlns:a16="http://schemas.microsoft.com/office/drawing/2014/main" xmlns="" id="{192B1D90-2BE5-4CD7-93C3-380B862058DD}"/>
              </a:ext>
            </a:extLst>
          </p:cNvPr>
          <p:cNvGraphicFramePr>
            <a:graphicFrameLocks/>
          </p:cNvGraphicFramePr>
          <p:nvPr>
            <p:extLst>
              <p:ext uri="{D42A27DB-BD31-4B8C-83A1-F6EECF244321}">
                <p14:modId xmlns:p14="http://schemas.microsoft.com/office/powerpoint/2010/main" val="3497559041"/>
              </p:ext>
            </p:extLst>
          </p:nvPr>
        </p:nvGraphicFramePr>
        <p:xfrm>
          <a:off x="750854" y="3887096"/>
          <a:ext cx="10054682"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Заголовок 1">
            <a:extLst>
              <a:ext uri="{FF2B5EF4-FFF2-40B4-BE49-F238E27FC236}">
                <a16:creationId xmlns:a16="http://schemas.microsoft.com/office/drawing/2014/main" xmlns="" id="{EF8912BE-24E8-4E3C-9701-BF10B664ECA1}"/>
              </a:ext>
            </a:extLst>
          </p:cNvPr>
          <p:cNvSpPr txBox="1">
            <a:spLocks/>
          </p:cNvSpPr>
          <p:nvPr/>
        </p:nvSpPr>
        <p:spPr>
          <a:xfrm>
            <a:off x="0" y="3429000"/>
            <a:ext cx="12192000" cy="66771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defRPr sz="168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uk-UA" sz="3600" b="1" dirty="0">
                <a:solidFill>
                  <a:sysClr val="windowText" lastClr="000000"/>
                </a:solidFill>
                <a:latin typeface="+mn-lt"/>
                <a:ea typeface="+mn-ea"/>
                <a:cs typeface="Times New Roman" panose="02020603050405020304" pitchFamily="18" charset="0"/>
              </a:rPr>
              <a:t>Порівняння ХМТГ та області за місцем проживання населення</a:t>
            </a:r>
            <a:endParaRPr lang="ru-RU" sz="3600" b="1" dirty="0">
              <a:solidFill>
                <a:sysClr val="windowText" lastClr="000000"/>
              </a:solidFill>
              <a:latin typeface="+mn-lt"/>
              <a:ea typeface="+mn-ea"/>
              <a:cs typeface="Times New Roman" panose="02020603050405020304" pitchFamily="18" charset="0"/>
            </a:endParaRPr>
          </a:p>
        </p:txBody>
      </p:sp>
      <p:sp>
        <p:nvSpPr>
          <p:cNvPr id="3" name="Місце для номера слайда 2">
            <a:extLst>
              <a:ext uri="{FF2B5EF4-FFF2-40B4-BE49-F238E27FC236}">
                <a16:creationId xmlns:a16="http://schemas.microsoft.com/office/drawing/2014/main" xmlns="" id="{D83B4D4B-4E8E-427F-8815-C667D6B40E72}"/>
              </a:ext>
            </a:extLst>
          </p:cNvPr>
          <p:cNvSpPr>
            <a:spLocks noGrp="1"/>
          </p:cNvSpPr>
          <p:nvPr>
            <p:ph type="sldNum" sz="quarter" idx="12"/>
          </p:nvPr>
        </p:nvSpPr>
        <p:spPr/>
        <p:txBody>
          <a:bodyPr/>
          <a:lstStyle/>
          <a:p>
            <a:fld id="{D19E0249-FE9F-4BCB-9A91-FA3685BA4489}" type="slidenum">
              <a:rPr lang="ru-RU" smtClean="0"/>
              <a:t>15</a:t>
            </a:fld>
            <a:endParaRPr lang="ru-RU"/>
          </a:p>
        </p:txBody>
      </p:sp>
    </p:spTree>
    <p:extLst>
      <p:ext uri="{BB962C8B-B14F-4D97-AF65-F5344CB8AC3E}">
        <p14:creationId xmlns:p14="http://schemas.microsoft.com/office/powerpoint/2010/main" val="2292902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613D33-D9DF-490B-8616-CD0B6AF45AD8}"/>
              </a:ext>
            </a:extLst>
          </p:cNvPr>
          <p:cNvSpPr>
            <a:spLocks noGrp="1"/>
          </p:cNvSpPr>
          <p:nvPr>
            <p:ph type="title"/>
          </p:nvPr>
        </p:nvSpPr>
        <p:spPr>
          <a:xfrm>
            <a:off x="838200" y="186180"/>
            <a:ext cx="10515600" cy="732155"/>
          </a:xfrm>
        </p:spPr>
        <p:txBody>
          <a:bodyPr>
            <a:noAutofit/>
          </a:bodyPr>
          <a:lstStyle/>
          <a:p>
            <a:pPr algn="ctr"/>
            <a:r>
              <a:rPr lang="uk-UA" sz="3600" b="1" dirty="0">
                <a:latin typeface="+mn-lt"/>
              </a:rPr>
              <a:t>Розподіл постійного населення області за віком та типом населення  (за оцінкою) на 01.01.2021 року </a:t>
            </a:r>
          </a:p>
        </p:txBody>
      </p:sp>
      <p:sp>
        <p:nvSpPr>
          <p:cNvPr id="5" name="TextBox 4">
            <a:extLst>
              <a:ext uri="{FF2B5EF4-FFF2-40B4-BE49-F238E27FC236}">
                <a16:creationId xmlns:a16="http://schemas.microsoft.com/office/drawing/2014/main" xmlns="" id="{97BCC497-DD2B-4DE5-AA71-2B116FB5E976}"/>
              </a:ext>
            </a:extLst>
          </p:cNvPr>
          <p:cNvSpPr txBox="1"/>
          <p:nvPr/>
        </p:nvSpPr>
        <p:spPr>
          <a:xfrm>
            <a:off x="0" y="6492875"/>
            <a:ext cx="12192000" cy="276999"/>
          </a:xfrm>
          <a:prstGeom prst="rect">
            <a:avLst/>
          </a:prstGeom>
          <a:noFill/>
        </p:spPr>
        <p:txBody>
          <a:bodyPr wrap="square" rtlCol="0">
            <a:spAutoFit/>
          </a:bodyPr>
          <a:lstStyle/>
          <a:p>
            <a:pPr algn="r"/>
            <a:r>
              <a:rPr lang="uk-UA" sz="1200" dirty="0"/>
              <a:t>Дані отримано з ГУ статистики у Херсонській області</a:t>
            </a:r>
          </a:p>
        </p:txBody>
      </p:sp>
      <p:graphicFrame>
        <p:nvGraphicFramePr>
          <p:cNvPr id="10" name="Місце для вмісту 9">
            <a:extLst>
              <a:ext uri="{FF2B5EF4-FFF2-40B4-BE49-F238E27FC236}">
                <a16:creationId xmlns:a16="http://schemas.microsoft.com/office/drawing/2014/main" xmlns="" id="{C9C222F6-2ED2-43F6-8B3B-F2D619EECF34}"/>
              </a:ext>
            </a:extLst>
          </p:cNvPr>
          <p:cNvGraphicFramePr>
            <a:graphicFrameLocks noGrp="1"/>
          </p:cNvGraphicFramePr>
          <p:nvPr>
            <p:ph idx="1"/>
            <p:extLst>
              <p:ext uri="{D42A27DB-BD31-4B8C-83A1-F6EECF244321}">
                <p14:modId xmlns:p14="http://schemas.microsoft.com/office/powerpoint/2010/main" val="1082123164"/>
              </p:ext>
            </p:extLst>
          </p:nvPr>
        </p:nvGraphicFramePr>
        <p:xfrm>
          <a:off x="838200" y="1299510"/>
          <a:ext cx="10515600" cy="5140713"/>
        </p:xfrm>
        <a:graphic>
          <a:graphicData uri="http://schemas.openxmlformats.org/drawingml/2006/chart">
            <c:chart xmlns:c="http://schemas.openxmlformats.org/drawingml/2006/chart" xmlns:r="http://schemas.openxmlformats.org/officeDocument/2006/relationships" r:id="rId3"/>
          </a:graphicData>
        </a:graphic>
      </p:graphicFrame>
      <p:sp>
        <p:nvSpPr>
          <p:cNvPr id="3" name="Місце для номера слайда 2">
            <a:extLst>
              <a:ext uri="{FF2B5EF4-FFF2-40B4-BE49-F238E27FC236}">
                <a16:creationId xmlns:a16="http://schemas.microsoft.com/office/drawing/2014/main" xmlns="" id="{FDA22D5D-7377-4B3F-B1D1-14E81BD27E2B}"/>
              </a:ext>
            </a:extLst>
          </p:cNvPr>
          <p:cNvSpPr>
            <a:spLocks noGrp="1"/>
          </p:cNvSpPr>
          <p:nvPr>
            <p:ph type="sldNum" sz="quarter" idx="12"/>
          </p:nvPr>
        </p:nvSpPr>
        <p:spPr/>
        <p:txBody>
          <a:bodyPr/>
          <a:lstStyle/>
          <a:p>
            <a:fld id="{D19E0249-FE9F-4BCB-9A91-FA3685BA4489}" type="slidenum">
              <a:rPr lang="ru-RU" smtClean="0"/>
              <a:t>16</a:t>
            </a:fld>
            <a:endParaRPr lang="ru-RU"/>
          </a:p>
        </p:txBody>
      </p:sp>
    </p:spTree>
    <p:extLst>
      <p:ext uri="{BB962C8B-B14F-4D97-AF65-F5344CB8AC3E}">
        <p14:creationId xmlns:p14="http://schemas.microsoft.com/office/powerpoint/2010/main" val="156826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Рисунок 2" descr="Зображення, що містить карта&#10;&#10;Автоматично згенерований опис">
            <a:extLst>
              <a:ext uri="{FF2B5EF4-FFF2-40B4-BE49-F238E27FC236}">
                <a16:creationId xmlns:a16="http://schemas.microsoft.com/office/drawing/2014/main" xmlns="" id="{B8E10752-AB4E-4366-B43B-038D344CAD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55" r="8278"/>
          <a:stretch/>
        </p:blipFill>
        <p:spPr>
          <a:xfrm>
            <a:off x="1708260" y="644529"/>
            <a:ext cx="9864977" cy="5736242"/>
          </a:xfrm>
          <a:prstGeom prst="rect">
            <a:avLst/>
          </a:prstGeom>
        </p:spPr>
      </p:pic>
      <p:sp>
        <p:nvSpPr>
          <p:cNvPr id="6" name="Заголовок 1">
            <a:extLst>
              <a:ext uri="{FF2B5EF4-FFF2-40B4-BE49-F238E27FC236}">
                <a16:creationId xmlns:a16="http://schemas.microsoft.com/office/drawing/2014/main" xmlns="" id="{FE1F8FC8-383F-496E-9ED6-90D92654BB78}"/>
              </a:ext>
            </a:extLst>
          </p:cNvPr>
          <p:cNvSpPr txBox="1">
            <a:spLocks/>
          </p:cNvSpPr>
          <p:nvPr/>
        </p:nvSpPr>
        <p:spPr>
          <a:xfrm>
            <a:off x="0" y="252636"/>
            <a:ext cx="12188952" cy="503996"/>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b="1" dirty="0">
                <a:latin typeface="+mn-lt"/>
              </a:rPr>
              <a:t>Щільність населення ХМТГ у віковій категорії 18+</a:t>
            </a:r>
          </a:p>
        </p:txBody>
      </p:sp>
      <p:pic>
        <p:nvPicPr>
          <p:cNvPr id="5" name="Рисунок 4">
            <a:extLst>
              <a:ext uri="{FF2B5EF4-FFF2-40B4-BE49-F238E27FC236}">
                <a16:creationId xmlns:a16="http://schemas.microsoft.com/office/drawing/2014/main" xmlns="" id="{C95B23CA-7641-48DD-B29E-0E0541891C2B}"/>
              </a:ext>
            </a:extLst>
          </p:cNvPr>
          <p:cNvPicPr>
            <a:picLocks noChangeAspect="1"/>
          </p:cNvPicPr>
          <p:nvPr/>
        </p:nvPicPr>
        <p:blipFill>
          <a:blip r:embed="rId4"/>
          <a:stretch>
            <a:fillRect/>
          </a:stretch>
        </p:blipFill>
        <p:spPr>
          <a:xfrm>
            <a:off x="249970" y="5313822"/>
            <a:ext cx="1209844" cy="1066949"/>
          </a:xfrm>
          <a:prstGeom prst="rect">
            <a:avLst/>
          </a:prstGeom>
        </p:spPr>
      </p:pic>
      <p:sp>
        <p:nvSpPr>
          <p:cNvPr id="8" name="TextBox 7">
            <a:extLst>
              <a:ext uri="{FF2B5EF4-FFF2-40B4-BE49-F238E27FC236}">
                <a16:creationId xmlns:a16="http://schemas.microsoft.com/office/drawing/2014/main" xmlns="" id="{0806B951-1244-4EC9-A130-890D2041F34D}"/>
              </a:ext>
            </a:extLst>
          </p:cNvPr>
          <p:cNvSpPr txBox="1"/>
          <p:nvPr/>
        </p:nvSpPr>
        <p:spPr>
          <a:xfrm>
            <a:off x="0" y="6495665"/>
            <a:ext cx="12188952" cy="276999"/>
          </a:xfrm>
          <a:prstGeom prst="rect">
            <a:avLst/>
          </a:prstGeom>
          <a:noFill/>
        </p:spPr>
        <p:txBody>
          <a:bodyPr wrap="square" rtlCol="0">
            <a:spAutoFit/>
          </a:bodyPr>
          <a:lstStyle/>
          <a:p>
            <a:pPr algn="r"/>
            <a:r>
              <a:rPr lang="uk-UA" sz="1200" dirty="0"/>
              <a:t>Дані отримано </a:t>
            </a:r>
            <a:r>
              <a:rPr lang="fr-MA" sz="1200" dirty="0"/>
              <a:t>https://www.drv.gov.ua/ords/portal/!cm_core.cm_index?option=ext_dvk&amp;pid100=65&amp;pgf7691=63718&amp;prejim=1</a:t>
            </a:r>
            <a:endParaRPr lang="uk-UA" sz="1200" dirty="0"/>
          </a:p>
        </p:txBody>
      </p:sp>
      <p:sp>
        <p:nvSpPr>
          <p:cNvPr id="2" name="Місце для номера слайда 1">
            <a:extLst>
              <a:ext uri="{FF2B5EF4-FFF2-40B4-BE49-F238E27FC236}">
                <a16:creationId xmlns:a16="http://schemas.microsoft.com/office/drawing/2014/main" xmlns="" id="{769A0AC9-7BC7-45AE-97E0-1D77B6D79E0C}"/>
              </a:ext>
            </a:extLst>
          </p:cNvPr>
          <p:cNvSpPr>
            <a:spLocks noGrp="1"/>
          </p:cNvSpPr>
          <p:nvPr>
            <p:ph type="sldNum" sz="quarter" idx="12"/>
          </p:nvPr>
        </p:nvSpPr>
        <p:spPr/>
        <p:txBody>
          <a:bodyPr/>
          <a:lstStyle/>
          <a:p>
            <a:fld id="{D19E0249-FE9F-4BCB-9A91-FA3685BA4489}" type="slidenum">
              <a:rPr lang="ru-RU" smtClean="0"/>
              <a:t>17</a:t>
            </a:fld>
            <a:endParaRPr lang="ru-RU"/>
          </a:p>
        </p:txBody>
      </p:sp>
    </p:spTree>
    <p:extLst>
      <p:ext uri="{BB962C8B-B14F-4D97-AF65-F5344CB8AC3E}">
        <p14:creationId xmlns:p14="http://schemas.microsoft.com/office/powerpoint/2010/main" val="2717195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Місце для вмісту 14">
            <a:extLst>
              <a:ext uri="{FF2B5EF4-FFF2-40B4-BE49-F238E27FC236}">
                <a16:creationId xmlns:a16="http://schemas.microsoft.com/office/drawing/2014/main" xmlns="" id="{5D49A864-3866-48EC-ABD8-E6A09FDAC2D6}"/>
              </a:ext>
            </a:extLst>
          </p:cNvPr>
          <p:cNvPicPr>
            <a:picLocks noGrp="1" noChangeAspect="1"/>
          </p:cNvPicPr>
          <p:nvPr>
            <p:ph idx="1"/>
          </p:nvPr>
        </p:nvPicPr>
        <p:blipFill>
          <a:blip r:embed="rId3"/>
          <a:stretch>
            <a:fillRect/>
          </a:stretch>
        </p:blipFill>
        <p:spPr>
          <a:xfrm>
            <a:off x="740833" y="1028538"/>
            <a:ext cx="10710333" cy="5401733"/>
          </a:xfrm>
          <a:prstGeom prst="rect">
            <a:avLst/>
          </a:prstGeom>
        </p:spPr>
      </p:pic>
      <p:sp>
        <p:nvSpPr>
          <p:cNvPr id="5" name="Заголовок 1">
            <a:extLst>
              <a:ext uri="{FF2B5EF4-FFF2-40B4-BE49-F238E27FC236}">
                <a16:creationId xmlns:a16="http://schemas.microsoft.com/office/drawing/2014/main" xmlns="" id="{8ECB1E1B-D2A6-4781-81EE-CF7ECC82ECA3}"/>
              </a:ext>
            </a:extLst>
          </p:cNvPr>
          <p:cNvSpPr>
            <a:spLocks noGrp="1"/>
          </p:cNvSpPr>
          <p:nvPr>
            <p:ph type="title"/>
          </p:nvPr>
        </p:nvSpPr>
        <p:spPr>
          <a:xfrm>
            <a:off x="838200" y="225507"/>
            <a:ext cx="10515600" cy="724373"/>
          </a:xfrm>
        </p:spPr>
        <p:txBody>
          <a:bodyPr>
            <a:normAutofit fontScale="90000"/>
          </a:bodyPr>
          <a:lstStyle/>
          <a:p>
            <a:pPr algn="ctr"/>
            <a:r>
              <a:rPr lang="uk-UA" sz="4000" b="1" dirty="0">
                <a:latin typeface="+mn-lt"/>
              </a:rPr>
              <a:t>Інтегральний регіональний індекс людського розвитку України у 2004-2017 роках</a:t>
            </a:r>
            <a:endParaRPr lang="ru-RU" sz="4000" b="1" dirty="0">
              <a:latin typeface="+mn-lt"/>
            </a:endParaRPr>
          </a:p>
        </p:txBody>
      </p:sp>
      <p:sp>
        <p:nvSpPr>
          <p:cNvPr id="4" name="TextBox 3">
            <a:extLst>
              <a:ext uri="{FF2B5EF4-FFF2-40B4-BE49-F238E27FC236}">
                <a16:creationId xmlns:a16="http://schemas.microsoft.com/office/drawing/2014/main" xmlns="" id="{F02BD289-D5E2-4129-9C40-E10B733DC905}"/>
              </a:ext>
            </a:extLst>
          </p:cNvPr>
          <p:cNvSpPr txBox="1"/>
          <p:nvPr/>
        </p:nvSpPr>
        <p:spPr>
          <a:xfrm>
            <a:off x="0" y="6508929"/>
            <a:ext cx="12192000" cy="276999"/>
          </a:xfrm>
          <a:prstGeom prst="rect">
            <a:avLst/>
          </a:prstGeom>
          <a:noFill/>
        </p:spPr>
        <p:txBody>
          <a:bodyPr wrap="square" rtlCol="0">
            <a:spAutoFit/>
          </a:bodyPr>
          <a:lstStyle/>
          <a:p>
            <a:pPr algn="r"/>
            <a:r>
              <a:rPr lang="uk-UA" sz="1200" dirty="0"/>
              <a:t>Дані отримано з </a:t>
            </a:r>
            <a:r>
              <a:rPr lang="fr-MA" sz="1200" dirty="0"/>
              <a:t>http://www.ukrstat.gov.ua/druk/publicat/kat_u/2018/zb/09/zb_rlr2017_pdf.pdf</a:t>
            </a:r>
            <a:endParaRPr lang="uk-UA" sz="1200" dirty="0"/>
          </a:p>
        </p:txBody>
      </p:sp>
      <p:sp>
        <p:nvSpPr>
          <p:cNvPr id="2" name="Місце для номера слайда 1">
            <a:extLst>
              <a:ext uri="{FF2B5EF4-FFF2-40B4-BE49-F238E27FC236}">
                <a16:creationId xmlns:a16="http://schemas.microsoft.com/office/drawing/2014/main" xmlns="" id="{977BD3BE-4383-4BF3-AAA5-45E503410841}"/>
              </a:ext>
            </a:extLst>
          </p:cNvPr>
          <p:cNvSpPr>
            <a:spLocks noGrp="1"/>
          </p:cNvSpPr>
          <p:nvPr>
            <p:ph type="sldNum" sz="quarter" idx="12"/>
          </p:nvPr>
        </p:nvSpPr>
        <p:spPr/>
        <p:txBody>
          <a:bodyPr/>
          <a:lstStyle/>
          <a:p>
            <a:fld id="{D19E0249-FE9F-4BCB-9A91-FA3685BA4489}" type="slidenum">
              <a:rPr lang="ru-RU" smtClean="0"/>
              <a:t>18</a:t>
            </a:fld>
            <a:endParaRPr lang="ru-RU"/>
          </a:p>
        </p:txBody>
      </p:sp>
    </p:spTree>
    <p:extLst>
      <p:ext uri="{BB962C8B-B14F-4D97-AF65-F5344CB8AC3E}">
        <p14:creationId xmlns:p14="http://schemas.microsoft.com/office/powerpoint/2010/main" val="939572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Місце для вмісту 3">
            <a:extLst>
              <a:ext uri="{FF2B5EF4-FFF2-40B4-BE49-F238E27FC236}">
                <a16:creationId xmlns:a16="http://schemas.microsoft.com/office/drawing/2014/main" xmlns="" id="{361B6FB3-AD5E-4EC2-BC31-46305B8B4E03}"/>
              </a:ext>
            </a:extLst>
          </p:cNvPr>
          <p:cNvGraphicFramePr>
            <a:graphicFrameLocks noGrp="1"/>
          </p:cNvGraphicFramePr>
          <p:nvPr>
            <p:ph idx="1"/>
            <p:extLst>
              <p:ext uri="{D42A27DB-BD31-4B8C-83A1-F6EECF244321}">
                <p14:modId xmlns:p14="http://schemas.microsoft.com/office/powerpoint/2010/main" val="3579220292"/>
              </p:ext>
            </p:extLst>
          </p:nvPr>
        </p:nvGraphicFramePr>
        <p:xfrm>
          <a:off x="838200" y="1097280"/>
          <a:ext cx="10515600" cy="507968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26461EA1-9211-482B-9BDD-04A796B38B2B}"/>
              </a:ext>
            </a:extLst>
          </p:cNvPr>
          <p:cNvSpPr txBox="1"/>
          <p:nvPr/>
        </p:nvSpPr>
        <p:spPr>
          <a:xfrm>
            <a:off x="0" y="6508929"/>
            <a:ext cx="12192000" cy="276999"/>
          </a:xfrm>
          <a:prstGeom prst="rect">
            <a:avLst/>
          </a:prstGeom>
          <a:noFill/>
        </p:spPr>
        <p:txBody>
          <a:bodyPr wrap="square" rtlCol="0">
            <a:spAutoFit/>
          </a:bodyPr>
          <a:lstStyle/>
          <a:p>
            <a:pPr algn="r"/>
            <a:r>
              <a:rPr lang="uk-UA" sz="1200" dirty="0"/>
              <a:t>Дані отримано з </a:t>
            </a:r>
            <a:r>
              <a:rPr lang="fr-MA" sz="1200" dirty="0"/>
              <a:t>http://www.ukrstat.gov.ua/druk/publicat/kat_u/2018/zb/09/zb_rlr2017_pdf.pdf</a:t>
            </a:r>
            <a:endParaRPr lang="uk-UA" sz="1200" dirty="0"/>
          </a:p>
        </p:txBody>
      </p:sp>
      <p:sp>
        <p:nvSpPr>
          <p:cNvPr id="3" name="Місце для номера слайда 2">
            <a:extLst>
              <a:ext uri="{FF2B5EF4-FFF2-40B4-BE49-F238E27FC236}">
                <a16:creationId xmlns:a16="http://schemas.microsoft.com/office/drawing/2014/main" xmlns="" id="{F5842808-104A-4D0C-B158-8EB2B6E20CCF}"/>
              </a:ext>
            </a:extLst>
          </p:cNvPr>
          <p:cNvSpPr>
            <a:spLocks noGrp="1"/>
          </p:cNvSpPr>
          <p:nvPr>
            <p:ph type="sldNum" sz="quarter" idx="12"/>
          </p:nvPr>
        </p:nvSpPr>
        <p:spPr/>
        <p:txBody>
          <a:bodyPr/>
          <a:lstStyle/>
          <a:p>
            <a:fld id="{D19E0249-FE9F-4BCB-9A91-FA3685BA4489}" type="slidenum">
              <a:rPr lang="ru-RU" smtClean="0"/>
              <a:t>19</a:t>
            </a:fld>
            <a:endParaRPr lang="ru-RU"/>
          </a:p>
        </p:txBody>
      </p:sp>
      <p:sp>
        <p:nvSpPr>
          <p:cNvPr id="8" name="Заголовок 1">
            <a:extLst>
              <a:ext uri="{FF2B5EF4-FFF2-40B4-BE49-F238E27FC236}">
                <a16:creationId xmlns:a16="http://schemas.microsoft.com/office/drawing/2014/main" xmlns="" id="{364A9362-0AFC-45F3-8188-83921E0835E5}"/>
              </a:ext>
            </a:extLst>
          </p:cNvPr>
          <p:cNvSpPr>
            <a:spLocks noGrp="1"/>
          </p:cNvSpPr>
          <p:nvPr>
            <p:ph type="title"/>
          </p:nvPr>
        </p:nvSpPr>
        <p:spPr>
          <a:xfrm>
            <a:off x="0" y="365126"/>
            <a:ext cx="12192000" cy="730250"/>
          </a:xfrm>
        </p:spPr>
        <p:txBody>
          <a:bodyPr>
            <a:normAutofit fontScale="90000"/>
          </a:bodyPr>
          <a:lstStyle/>
          <a:p>
            <a:pPr algn="ctr"/>
            <a:r>
              <a:rPr lang="uk-UA" b="1" dirty="0">
                <a:latin typeface="+mn-lt"/>
              </a:rPr>
              <a:t>Показники Інтегрального регіонального індексу людського розвитку Херсонської області у 2013 році</a:t>
            </a:r>
            <a:endParaRPr lang="ru-RU" b="1" dirty="0">
              <a:latin typeface="+mn-lt"/>
            </a:endParaRPr>
          </a:p>
        </p:txBody>
      </p:sp>
    </p:spTree>
    <p:extLst>
      <p:ext uri="{BB962C8B-B14F-4D97-AF65-F5344CB8AC3E}">
        <p14:creationId xmlns:p14="http://schemas.microsoft.com/office/powerpoint/2010/main" val="3885252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674B442-B281-4B02-A364-C89B8F7B0F71}"/>
              </a:ext>
            </a:extLst>
          </p:cNvPr>
          <p:cNvSpPr>
            <a:spLocks noGrp="1"/>
          </p:cNvSpPr>
          <p:nvPr>
            <p:ph type="title"/>
          </p:nvPr>
        </p:nvSpPr>
        <p:spPr/>
        <p:txBody>
          <a:bodyPr/>
          <a:lstStyle/>
          <a:p>
            <a:pPr algn="ctr"/>
            <a:r>
              <a:rPr lang="uk-UA" sz="3600" b="1" dirty="0">
                <a:latin typeface="+mn-lt"/>
              </a:rPr>
              <a:t>Умовні позначення та скорочення</a:t>
            </a:r>
          </a:p>
        </p:txBody>
      </p:sp>
      <p:sp>
        <p:nvSpPr>
          <p:cNvPr id="3" name="Місце для вмісту 2">
            <a:extLst>
              <a:ext uri="{FF2B5EF4-FFF2-40B4-BE49-F238E27FC236}">
                <a16:creationId xmlns:a16="http://schemas.microsoft.com/office/drawing/2014/main" xmlns="" id="{D0152593-A297-442B-B0F2-E0501747F9DE}"/>
              </a:ext>
            </a:extLst>
          </p:cNvPr>
          <p:cNvSpPr>
            <a:spLocks noGrp="1"/>
          </p:cNvSpPr>
          <p:nvPr>
            <p:ph idx="1"/>
          </p:nvPr>
        </p:nvSpPr>
        <p:spPr/>
        <p:txBody>
          <a:bodyPr/>
          <a:lstStyle/>
          <a:p>
            <a:r>
              <a:rPr lang="uk-UA" dirty="0"/>
              <a:t>ХМТГ – Херсонська міська територіальна громада</a:t>
            </a:r>
          </a:p>
          <a:p>
            <a:r>
              <a:rPr lang="uk-UA" dirty="0"/>
              <a:t>Громада – Херсонська міська територіальна громада</a:t>
            </a:r>
          </a:p>
          <a:p>
            <a:r>
              <a:rPr lang="uk-UA" dirty="0"/>
              <a:t>Район – Херсонський район Херсонської області</a:t>
            </a:r>
          </a:p>
          <a:p>
            <a:r>
              <a:rPr lang="uk-UA" dirty="0"/>
              <a:t>Область – Херсонська область</a:t>
            </a:r>
            <a:endParaRPr lang="ru-RU" dirty="0"/>
          </a:p>
        </p:txBody>
      </p:sp>
      <p:sp>
        <p:nvSpPr>
          <p:cNvPr id="4" name="Місце для номера слайда 3">
            <a:extLst>
              <a:ext uri="{FF2B5EF4-FFF2-40B4-BE49-F238E27FC236}">
                <a16:creationId xmlns:a16="http://schemas.microsoft.com/office/drawing/2014/main" xmlns="" id="{6BF27927-26B1-4C08-882D-D9D15A89AFC1}"/>
              </a:ext>
            </a:extLst>
          </p:cNvPr>
          <p:cNvSpPr>
            <a:spLocks noGrp="1"/>
          </p:cNvSpPr>
          <p:nvPr>
            <p:ph type="sldNum" sz="quarter" idx="12"/>
          </p:nvPr>
        </p:nvSpPr>
        <p:spPr/>
        <p:txBody>
          <a:bodyPr/>
          <a:lstStyle/>
          <a:p>
            <a:fld id="{D19E0249-FE9F-4BCB-9A91-FA3685BA4489}" type="slidenum">
              <a:rPr lang="ru-RU" smtClean="0"/>
              <a:t>2</a:t>
            </a:fld>
            <a:endParaRPr lang="ru-RU"/>
          </a:p>
        </p:txBody>
      </p:sp>
    </p:spTree>
    <p:extLst>
      <p:ext uri="{BB962C8B-B14F-4D97-AF65-F5344CB8AC3E}">
        <p14:creationId xmlns:p14="http://schemas.microsoft.com/office/powerpoint/2010/main" val="213115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613D33-D9DF-490B-8616-CD0B6AF45AD8}"/>
              </a:ext>
            </a:extLst>
          </p:cNvPr>
          <p:cNvSpPr>
            <a:spLocks noGrp="1"/>
          </p:cNvSpPr>
          <p:nvPr>
            <p:ph type="title"/>
          </p:nvPr>
        </p:nvSpPr>
        <p:spPr>
          <a:xfrm>
            <a:off x="0" y="365126"/>
            <a:ext cx="12192000" cy="730250"/>
          </a:xfrm>
        </p:spPr>
        <p:txBody>
          <a:bodyPr>
            <a:normAutofit fontScale="90000"/>
          </a:bodyPr>
          <a:lstStyle/>
          <a:p>
            <a:pPr algn="ctr"/>
            <a:r>
              <a:rPr lang="uk-UA" b="1" dirty="0">
                <a:latin typeface="+mn-lt"/>
              </a:rPr>
              <a:t>Показники Інтегрального регіонального індексу людського розвитку Херсонської області у 201</a:t>
            </a:r>
            <a:r>
              <a:rPr lang="en-US" b="1" dirty="0">
                <a:latin typeface="+mn-lt"/>
              </a:rPr>
              <a:t>7</a:t>
            </a:r>
            <a:r>
              <a:rPr lang="uk-UA" b="1" dirty="0">
                <a:latin typeface="+mn-lt"/>
              </a:rPr>
              <a:t> році</a:t>
            </a:r>
            <a:endParaRPr lang="ru-RU" b="1" dirty="0">
              <a:latin typeface="+mn-lt"/>
            </a:endParaRPr>
          </a:p>
        </p:txBody>
      </p:sp>
      <p:graphicFrame>
        <p:nvGraphicFramePr>
          <p:cNvPr id="6" name="Місце для вмісту 5">
            <a:extLst>
              <a:ext uri="{FF2B5EF4-FFF2-40B4-BE49-F238E27FC236}">
                <a16:creationId xmlns:a16="http://schemas.microsoft.com/office/drawing/2014/main" xmlns="" id="{AA0A9C64-39B2-47FF-9509-2C5D92FE44DA}"/>
              </a:ext>
            </a:extLst>
          </p:cNvPr>
          <p:cNvGraphicFramePr>
            <a:graphicFrameLocks noGrp="1"/>
          </p:cNvGraphicFramePr>
          <p:nvPr>
            <p:ph idx="1"/>
            <p:extLst>
              <p:ext uri="{D42A27DB-BD31-4B8C-83A1-F6EECF244321}">
                <p14:modId xmlns:p14="http://schemas.microsoft.com/office/powerpoint/2010/main" val="4263740112"/>
              </p:ext>
            </p:extLst>
          </p:nvPr>
        </p:nvGraphicFramePr>
        <p:xfrm>
          <a:off x="838200" y="1095376"/>
          <a:ext cx="10515600" cy="508158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xmlns="" id="{BB6EDA18-4B2A-4CB2-B554-4C9722ACCFE3}"/>
              </a:ext>
            </a:extLst>
          </p:cNvPr>
          <p:cNvSpPr txBox="1"/>
          <p:nvPr/>
        </p:nvSpPr>
        <p:spPr>
          <a:xfrm>
            <a:off x="0" y="6508929"/>
            <a:ext cx="12192000" cy="276999"/>
          </a:xfrm>
          <a:prstGeom prst="rect">
            <a:avLst/>
          </a:prstGeom>
          <a:noFill/>
        </p:spPr>
        <p:txBody>
          <a:bodyPr wrap="square" rtlCol="0">
            <a:spAutoFit/>
          </a:bodyPr>
          <a:lstStyle/>
          <a:p>
            <a:pPr algn="r"/>
            <a:r>
              <a:rPr lang="uk-UA" sz="1200" dirty="0"/>
              <a:t>Дані отримано з </a:t>
            </a:r>
            <a:r>
              <a:rPr lang="fr-MA" sz="1200" dirty="0"/>
              <a:t>http://www.ukrstat.gov.ua/druk/publicat/kat_u/2018/zb/09/zb_rlr2017_pdf.pdf</a:t>
            </a:r>
            <a:endParaRPr lang="uk-UA" sz="1200" dirty="0"/>
          </a:p>
        </p:txBody>
      </p:sp>
      <p:sp>
        <p:nvSpPr>
          <p:cNvPr id="3" name="Місце для номера слайда 2">
            <a:extLst>
              <a:ext uri="{FF2B5EF4-FFF2-40B4-BE49-F238E27FC236}">
                <a16:creationId xmlns:a16="http://schemas.microsoft.com/office/drawing/2014/main" xmlns="" id="{46062568-D8E5-48A4-BF87-3C13BB3D97B9}"/>
              </a:ext>
            </a:extLst>
          </p:cNvPr>
          <p:cNvSpPr>
            <a:spLocks noGrp="1"/>
          </p:cNvSpPr>
          <p:nvPr>
            <p:ph type="sldNum" sz="quarter" idx="12"/>
          </p:nvPr>
        </p:nvSpPr>
        <p:spPr/>
        <p:txBody>
          <a:bodyPr/>
          <a:lstStyle/>
          <a:p>
            <a:fld id="{D19E0249-FE9F-4BCB-9A91-FA3685BA4489}" type="slidenum">
              <a:rPr lang="ru-RU" smtClean="0"/>
              <a:t>20</a:t>
            </a:fld>
            <a:endParaRPr lang="ru-RU"/>
          </a:p>
        </p:txBody>
      </p:sp>
    </p:spTree>
    <p:extLst>
      <p:ext uri="{BB962C8B-B14F-4D97-AF65-F5344CB8AC3E}">
        <p14:creationId xmlns:p14="http://schemas.microsoft.com/office/powerpoint/2010/main" val="4033790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613D33-D9DF-490B-8616-CD0B6AF45AD8}"/>
              </a:ext>
            </a:extLst>
          </p:cNvPr>
          <p:cNvSpPr>
            <a:spLocks noGrp="1"/>
          </p:cNvSpPr>
          <p:nvPr>
            <p:ph type="title"/>
          </p:nvPr>
        </p:nvSpPr>
        <p:spPr>
          <a:xfrm>
            <a:off x="838200" y="365125"/>
            <a:ext cx="10515600" cy="724373"/>
          </a:xfrm>
        </p:spPr>
        <p:txBody>
          <a:bodyPr>
            <a:normAutofit fontScale="90000"/>
          </a:bodyPr>
          <a:lstStyle/>
          <a:p>
            <a:pPr algn="ctr"/>
            <a:r>
              <a:rPr lang="uk-UA" sz="4000" b="1" dirty="0">
                <a:latin typeface="+mn-lt"/>
              </a:rPr>
              <a:t>Динаміка інтегрального індексу людського розвитку Херсонської області</a:t>
            </a:r>
            <a:endParaRPr lang="ru-RU" sz="4000" b="1" dirty="0">
              <a:latin typeface="+mn-lt"/>
            </a:endParaRPr>
          </a:p>
        </p:txBody>
      </p:sp>
      <p:graphicFrame>
        <p:nvGraphicFramePr>
          <p:cNvPr id="6" name="Місце для вмісту 5">
            <a:extLst>
              <a:ext uri="{FF2B5EF4-FFF2-40B4-BE49-F238E27FC236}">
                <a16:creationId xmlns:a16="http://schemas.microsoft.com/office/drawing/2014/main" xmlns="" id="{0DBA84AB-F443-4A9C-8189-7450E4424586}"/>
              </a:ext>
            </a:extLst>
          </p:cNvPr>
          <p:cNvGraphicFramePr>
            <a:graphicFrameLocks noGrp="1"/>
          </p:cNvGraphicFramePr>
          <p:nvPr>
            <p:ph idx="1"/>
            <p:extLst>
              <p:ext uri="{D42A27DB-BD31-4B8C-83A1-F6EECF244321}">
                <p14:modId xmlns:p14="http://schemas.microsoft.com/office/powerpoint/2010/main" val="1474342138"/>
              </p:ext>
            </p:extLst>
          </p:nvPr>
        </p:nvGraphicFramePr>
        <p:xfrm>
          <a:off x="838200" y="1089498"/>
          <a:ext cx="10515600" cy="508746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xmlns="" id="{3E4A8FC3-EC7D-4A6E-81D9-5538F26A5C21}"/>
              </a:ext>
            </a:extLst>
          </p:cNvPr>
          <p:cNvSpPr txBox="1"/>
          <p:nvPr/>
        </p:nvSpPr>
        <p:spPr>
          <a:xfrm>
            <a:off x="0" y="6508929"/>
            <a:ext cx="12191999" cy="276999"/>
          </a:xfrm>
          <a:prstGeom prst="rect">
            <a:avLst/>
          </a:prstGeom>
          <a:noFill/>
        </p:spPr>
        <p:txBody>
          <a:bodyPr wrap="square" rtlCol="0">
            <a:spAutoFit/>
          </a:bodyPr>
          <a:lstStyle/>
          <a:p>
            <a:pPr algn="r"/>
            <a:r>
              <a:rPr lang="uk-UA" sz="1200" dirty="0"/>
              <a:t>Дані отримано з </a:t>
            </a:r>
            <a:r>
              <a:rPr lang="fr-MA" sz="1200" dirty="0"/>
              <a:t>http://www.ukrstat.gov.ua/druk/publicat/kat_u/2018/zb/09/zb_rlr2017_pdf.pdf</a:t>
            </a:r>
            <a:endParaRPr lang="uk-UA" sz="1200" dirty="0"/>
          </a:p>
        </p:txBody>
      </p:sp>
      <p:sp>
        <p:nvSpPr>
          <p:cNvPr id="3" name="Місце для номера слайда 2">
            <a:extLst>
              <a:ext uri="{FF2B5EF4-FFF2-40B4-BE49-F238E27FC236}">
                <a16:creationId xmlns:a16="http://schemas.microsoft.com/office/drawing/2014/main" xmlns="" id="{A460D95D-544D-45A0-BD43-4E446B63A343}"/>
              </a:ext>
            </a:extLst>
          </p:cNvPr>
          <p:cNvSpPr>
            <a:spLocks noGrp="1"/>
          </p:cNvSpPr>
          <p:nvPr>
            <p:ph type="sldNum" sz="quarter" idx="12"/>
          </p:nvPr>
        </p:nvSpPr>
        <p:spPr/>
        <p:txBody>
          <a:bodyPr/>
          <a:lstStyle/>
          <a:p>
            <a:fld id="{D19E0249-FE9F-4BCB-9A91-FA3685BA4489}" type="slidenum">
              <a:rPr lang="ru-RU" smtClean="0"/>
              <a:t>21</a:t>
            </a:fld>
            <a:endParaRPr lang="ru-RU"/>
          </a:p>
        </p:txBody>
      </p:sp>
    </p:spTree>
    <p:extLst>
      <p:ext uri="{BB962C8B-B14F-4D97-AF65-F5344CB8AC3E}">
        <p14:creationId xmlns:p14="http://schemas.microsoft.com/office/powerpoint/2010/main" val="4196665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613D33-D9DF-490B-8616-CD0B6AF45AD8}"/>
              </a:ext>
            </a:extLst>
          </p:cNvPr>
          <p:cNvSpPr>
            <a:spLocks noGrp="1"/>
          </p:cNvSpPr>
          <p:nvPr>
            <p:ph type="title"/>
          </p:nvPr>
        </p:nvSpPr>
        <p:spPr>
          <a:xfrm>
            <a:off x="0" y="365125"/>
            <a:ext cx="12192000" cy="732155"/>
          </a:xfrm>
        </p:spPr>
        <p:txBody>
          <a:bodyPr>
            <a:normAutofit fontScale="90000"/>
          </a:bodyPr>
          <a:lstStyle/>
          <a:p>
            <a:pPr algn="ctr"/>
            <a:r>
              <a:rPr lang="uk-UA" b="1" dirty="0">
                <a:latin typeface="+mn-lt"/>
              </a:rPr>
              <a:t>Індекс регіонального людського розвитку</a:t>
            </a:r>
            <a:br>
              <a:rPr lang="uk-UA" b="1" dirty="0">
                <a:latin typeface="+mn-lt"/>
              </a:rPr>
            </a:br>
            <a:r>
              <a:rPr lang="uk-UA" b="1" dirty="0">
                <a:latin typeface="+mn-lt"/>
              </a:rPr>
              <a:t>України в 2020</a:t>
            </a:r>
            <a:endParaRPr lang="ru-RU" dirty="0"/>
          </a:p>
        </p:txBody>
      </p:sp>
      <p:graphicFrame>
        <p:nvGraphicFramePr>
          <p:cNvPr id="4" name="Діаграма 3">
            <a:extLst>
              <a:ext uri="{FF2B5EF4-FFF2-40B4-BE49-F238E27FC236}">
                <a16:creationId xmlns:a16="http://schemas.microsoft.com/office/drawing/2014/main" xmlns="" id="{CC77E1CA-908F-44F8-A67F-11D8E8F41FF1}"/>
              </a:ext>
            </a:extLst>
          </p:cNvPr>
          <p:cNvGraphicFramePr>
            <a:graphicFrameLocks/>
          </p:cNvGraphicFramePr>
          <p:nvPr>
            <p:extLst>
              <p:ext uri="{D42A27DB-BD31-4B8C-83A1-F6EECF244321}">
                <p14:modId xmlns:p14="http://schemas.microsoft.com/office/powerpoint/2010/main" val="4222504426"/>
              </p:ext>
            </p:extLst>
          </p:nvPr>
        </p:nvGraphicFramePr>
        <p:xfrm>
          <a:off x="378822" y="735690"/>
          <a:ext cx="11434355" cy="5157970"/>
        </p:xfrm>
        <a:graphic>
          <a:graphicData uri="http://schemas.openxmlformats.org/drawingml/2006/chart">
            <c:chart xmlns:c="http://schemas.openxmlformats.org/drawingml/2006/chart" xmlns:r="http://schemas.openxmlformats.org/officeDocument/2006/relationships" r:id="rId2"/>
          </a:graphicData>
        </a:graphic>
      </p:graphicFrame>
      <p:sp>
        <p:nvSpPr>
          <p:cNvPr id="6" name="Місце для вмісту 5">
            <a:extLst>
              <a:ext uri="{FF2B5EF4-FFF2-40B4-BE49-F238E27FC236}">
                <a16:creationId xmlns:a16="http://schemas.microsoft.com/office/drawing/2014/main" xmlns="" id="{70C0194E-08BD-4AB4-8692-83F76E6DE40C}"/>
              </a:ext>
            </a:extLst>
          </p:cNvPr>
          <p:cNvSpPr>
            <a:spLocks noGrp="1"/>
          </p:cNvSpPr>
          <p:nvPr>
            <p:ph idx="1"/>
          </p:nvPr>
        </p:nvSpPr>
        <p:spPr>
          <a:xfrm>
            <a:off x="838200" y="5760720"/>
            <a:ext cx="10515600" cy="732155"/>
          </a:xfrm>
        </p:spPr>
        <p:txBody>
          <a:bodyPr>
            <a:normAutofit lnSpcReduction="10000"/>
          </a:bodyPr>
          <a:lstStyle/>
          <a:p>
            <a:pPr marL="0" indent="0" algn="ctr">
              <a:buNone/>
            </a:pPr>
            <a:r>
              <a:rPr lang="uk-UA" sz="1200" dirty="0"/>
              <a:t>Без урахування поправочних коефіцієнтів, що визначаються за даними попереднього року та враховують відхилення (похибку) величини за попередній рік від індексу за попередній рік, розрахованого відповідно до Методики вимірювання регіонального людського розвитку, затвердженої рішенням президії Національної академії наук та колегії </a:t>
            </a:r>
            <a:r>
              <a:rPr lang="uk-UA" sz="1200" dirty="0" err="1"/>
              <a:t>Держстату</a:t>
            </a:r>
            <a:r>
              <a:rPr lang="uk-UA" sz="1200" dirty="0"/>
              <a:t> від 13 червня 2012 року №123-м, оскільки </a:t>
            </a:r>
            <a:r>
              <a:rPr lang="uk-UA" sz="1200" dirty="0" err="1"/>
              <a:t>Держстатом</a:t>
            </a:r>
            <a:r>
              <a:rPr lang="uk-UA" sz="1200" dirty="0"/>
              <a:t> не розраховувався індекс регіонального людського розвитку за попередній рік</a:t>
            </a:r>
          </a:p>
        </p:txBody>
      </p:sp>
      <p:sp>
        <p:nvSpPr>
          <p:cNvPr id="5" name="TextBox 4">
            <a:extLst>
              <a:ext uri="{FF2B5EF4-FFF2-40B4-BE49-F238E27FC236}">
                <a16:creationId xmlns:a16="http://schemas.microsoft.com/office/drawing/2014/main" xmlns="" id="{7B88E0C9-CFFB-468F-B15C-325E1A185418}"/>
              </a:ext>
            </a:extLst>
          </p:cNvPr>
          <p:cNvSpPr txBox="1"/>
          <p:nvPr/>
        </p:nvSpPr>
        <p:spPr>
          <a:xfrm>
            <a:off x="0" y="6508929"/>
            <a:ext cx="12192000" cy="276999"/>
          </a:xfrm>
          <a:prstGeom prst="rect">
            <a:avLst/>
          </a:prstGeom>
          <a:noFill/>
        </p:spPr>
        <p:txBody>
          <a:bodyPr wrap="square" rtlCol="0">
            <a:spAutoFit/>
          </a:bodyPr>
          <a:lstStyle/>
          <a:p>
            <a:pPr algn="r"/>
            <a:r>
              <a:rPr lang="uk-UA" sz="1200" dirty="0"/>
              <a:t>Дані отримано з </a:t>
            </a:r>
            <a:r>
              <a:rPr lang="fr-MA" sz="1200" dirty="0"/>
              <a:t>https://www.minregion.gov.ua/wp-content/uploads/2021/09/prezentacziya-irlr-2020.pdf</a:t>
            </a:r>
            <a:endParaRPr lang="uk-UA" sz="1200" dirty="0"/>
          </a:p>
        </p:txBody>
      </p:sp>
      <p:sp>
        <p:nvSpPr>
          <p:cNvPr id="3" name="Місце для номера слайда 2">
            <a:extLst>
              <a:ext uri="{FF2B5EF4-FFF2-40B4-BE49-F238E27FC236}">
                <a16:creationId xmlns:a16="http://schemas.microsoft.com/office/drawing/2014/main" xmlns="" id="{22AEAD34-501E-461F-B42B-3097175F5D37}"/>
              </a:ext>
            </a:extLst>
          </p:cNvPr>
          <p:cNvSpPr>
            <a:spLocks noGrp="1"/>
          </p:cNvSpPr>
          <p:nvPr>
            <p:ph type="sldNum" sz="quarter" idx="12"/>
          </p:nvPr>
        </p:nvSpPr>
        <p:spPr/>
        <p:txBody>
          <a:bodyPr/>
          <a:lstStyle/>
          <a:p>
            <a:fld id="{D19E0249-FE9F-4BCB-9A91-FA3685BA4489}" type="slidenum">
              <a:rPr lang="ru-RU" smtClean="0"/>
              <a:t>22</a:t>
            </a:fld>
            <a:endParaRPr lang="ru-RU"/>
          </a:p>
        </p:txBody>
      </p:sp>
    </p:spTree>
    <p:extLst>
      <p:ext uri="{BB962C8B-B14F-4D97-AF65-F5344CB8AC3E}">
        <p14:creationId xmlns:p14="http://schemas.microsoft.com/office/powerpoint/2010/main" val="2138105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xmlns="" id="{6D4DB92F-DF1E-4912-BB1D-4192E4EAA979}"/>
              </a:ext>
            </a:extLst>
          </p:cNvPr>
          <p:cNvPicPr>
            <a:picLocks noGrp="1" noChangeAspect="1"/>
          </p:cNvPicPr>
          <p:nvPr>
            <p:ph idx="1"/>
          </p:nvPr>
        </p:nvPicPr>
        <p:blipFill>
          <a:blip r:embed="rId3"/>
          <a:stretch>
            <a:fillRect/>
          </a:stretch>
        </p:blipFill>
        <p:spPr>
          <a:xfrm>
            <a:off x="1138962" y="339634"/>
            <a:ext cx="9914075" cy="6360249"/>
          </a:xfrm>
        </p:spPr>
      </p:pic>
      <p:sp>
        <p:nvSpPr>
          <p:cNvPr id="3" name="TextBox 2">
            <a:extLst>
              <a:ext uri="{FF2B5EF4-FFF2-40B4-BE49-F238E27FC236}">
                <a16:creationId xmlns:a16="http://schemas.microsoft.com/office/drawing/2014/main" xmlns="" id="{CA140D95-BB88-4366-9033-0B1F06612357}"/>
              </a:ext>
            </a:extLst>
          </p:cNvPr>
          <p:cNvSpPr txBox="1"/>
          <p:nvPr/>
        </p:nvSpPr>
        <p:spPr>
          <a:xfrm>
            <a:off x="0" y="6508929"/>
            <a:ext cx="12192000" cy="276999"/>
          </a:xfrm>
          <a:prstGeom prst="rect">
            <a:avLst/>
          </a:prstGeom>
          <a:noFill/>
        </p:spPr>
        <p:txBody>
          <a:bodyPr wrap="square" rtlCol="0">
            <a:spAutoFit/>
          </a:bodyPr>
          <a:lstStyle/>
          <a:p>
            <a:pPr algn="r"/>
            <a:r>
              <a:rPr lang="uk-UA" sz="1200" dirty="0"/>
              <a:t>Дані отримано з </a:t>
            </a:r>
            <a:r>
              <a:rPr lang="fr-MA" sz="1200" dirty="0"/>
              <a:t>https://www.minregion.gov.ua/wp-content/uploads/2021/09/prezentacziya-irlr-2020.pdf</a:t>
            </a:r>
            <a:endParaRPr lang="uk-UA" sz="1200" dirty="0"/>
          </a:p>
        </p:txBody>
      </p:sp>
      <p:sp>
        <p:nvSpPr>
          <p:cNvPr id="2" name="Місце для номера слайда 1">
            <a:extLst>
              <a:ext uri="{FF2B5EF4-FFF2-40B4-BE49-F238E27FC236}">
                <a16:creationId xmlns:a16="http://schemas.microsoft.com/office/drawing/2014/main" xmlns="" id="{9EEDEA14-B34B-4B08-96C2-858219A519CE}"/>
              </a:ext>
            </a:extLst>
          </p:cNvPr>
          <p:cNvSpPr>
            <a:spLocks noGrp="1"/>
          </p:cNvSpPr>
          <p:nvPr>
            <p:ph type="sldNum" sz="quarter" idx="12"/>
          </p:nvPr>
        </p:nvSpPr>
        <p:spPr/>
        <p:txBody>
          <a:bodyPr/>
          <a:lstStyle/>
          <a:p>
            <a:fld id="{D19E0249-FE9F-4BCB-9A91-FA3685BA4489}" type="slidenum">
              <a:rPr lang="ru-RU" smtClean="0"/>
              <a:t>23</a:t>
            </a:fld>
            <a:endParaRPr lang="ru-RU"/>
          </a:p>
        </p:txBody>
      </p:sp>
    </p:spTree>
    <p:extLst>
      <p:ext uri="{BB962C8B-B14F-4D97-AF65-F5344CB8AC3E}">
        <p14:creationId xmlns:p14="http://schemas.microsoft.com/office/powerpoint/2010/main" val="315272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07774EE-879A-453E-A32E-7ABC0D63A930}"/>
              </a:ext>
            </a:extLst>
          </p:cNvPr>
          <p:cNvSpPr>
            <a:spLocks noGrp="1"/>
          </p:cNvSpPr>
          <p:nvPr>
            <p:ph type="title"/>
          </p:nvPr>
        </p:nvSpPr>
        <p:spPr>
          <a:xfrm>
            <a:off x="839787" y="146897"/>
            <a:ext cx="10515600" cy="585109"/>
          </a:xfrm>
        </p:spPr>
        <p:txBody>
          <a:bodyPr>
            <a:noAutofit/>
          </a:bodyPr>
          <a:lstStyle/>
          <a:p>
            <a:pPr algn="ctr"/>
            <a:r>
              <a:rPr lang="ru-RU" sz="3600" b="1" dirty="0">
                <a:latin typeface="+mn-lt"/>
              </a:rPr>
              <a:t>ДОБРОБУТ ТА ГІДНІ УМОВИ ПРАЦІ</a:t>
            </a:r>
            <a:endParaRPr lang="uk-UA" sz="3600" b="1" dirty="0">
              <a:latin typeface="+mn-lt"/>
            </a:endParaRPr>
          </a:p>
        </p:txBody>
      </p:sp>
      <p:sp>
        <p:nvSpPr>
          <p:cNvPr id="15" name="Місце для тексту 14">
            <a:extLst>
              <a:ext uri="{FF2B5EF4-FFF2-40B4-BE49-F238E27FC236}">
                <a16:creationId xmlns:a16="http://schemas.microsoft.com/office/drawing/2014/main" xmlns="" id="{6612F136-4934-4905-A9BA-47A52AF7B664}"/>
              </a:ext>
            </a:extLst>
          </p:cNvPr>
          <p:cNvSpPr>
            <a:spLocks noGrp="1"/>
          </p:cNvSpPr>
          <p:nvPr>
            <p:ph type="body" idx="1"/>
          </p:nvPr>
        </p:nvSpPr>
        <p:spPr>
          <a:xfrm>
            <a:off x="839787" y="708677"/>
            <a:ext cx="5157787" cy="823912"/>
          </a:xfrm>
        </p:spPr>
        <p:txBody>
          <a:bodyPr>
            <a:normAutofit fontScale="92500" lnSpcReduction="20000"/>
          </a:bodyPr>
          <a:lstStyle/>
          <a:p>
            <a:pPr algn="ctr"/>
            <a:r>
              <a:rPr lang="uk-UA" dirty="0"/>
              <a:t>Обсяг видатків місцевих бюджетів (з урахуванням міжбюджетних трансфертів) на одну особу, гривень</a:t>
            </a:r>
          </a:p>
        </p:txBody>
      </p:sp>
      <p:sp>
        <p:nvSpPr>
          <p:cNvPr id="17" name="Місце для тексту 16">
            <a:extLst>
              <a:ext uri="{FF2B5EF4-FFF2-40B4-BE49-F238E27FC236}">
                <a16:creationId xmlns:a16="http://schemas.microsoft.com/office/drawing/2014/main" xmlns="" id="{F0567292-45AF-4FBE-AD43-DF83327C6C16}"/>
              </a:ext>
            </a:extLst>
          </p:cNvPr>
          <p:cNvSpPr>
            <a:spLocks noGrp="1"/>
          </p:cNvSpPr>
          <p:nvPr>
            <p:ph type="body" sz="quarter" idx="3"/>
          </p:nvPr>
        </p:nvSpPr>
        <p:spPr>
          <a:xfrm>
            <a:off x="6172199" y="799981"/>
            <a:ext cx="5183188" cy="620085"/>
          </a:xfrm>
        </p:spPr>
        <p:txBody>
          <a:bodyPr>
            <a:normAutofit fontScale="92500" lnSpcReduction="20000"/>
          </a:bodyPr>
          <a:lstStyle/>
          <a:p>
            <a:pPr algn="ctr"/>
            <a:r>
              <a:rPr lang="uk-UA" dirty="0"/>
              <a:t>Відношення середньої заробітної плати до мінімальної, разів</a:t>
            </a:r>
          </a:p>
        </p:txBody>
      </p:sp>
      <p:pic>
        <p:nvPicPr>
          <p:cNvPr id="22" name="Місце для вмісту 21">
            <a:extLst>
              <a:ext uri="{FF2B5EF4-FFF2-40B4-BE49-F238E27FC236}">
                <a16:creationId xmlns:a16="http://schemas.microsoft.com/office/drawing/2014/main" xmlns="" id="{A3DEF1E9-411F-46A7-BFD3-DF9CE9AE7F42}"/>
              </a:ext>
            </a:extLst>
          </p:cNvPr>
          <p:cNvPicPr>
            <a:picLocks noGrp="1" noChangeAspect="1"/>
          </p:cNvPicPr>
          <p:nvPr>
            <p:ph sz="quarter" idx="4"/>
          </p:nvPr>
        </p:nvPicPr>
        <p:blipFill>
          <a:blip r:embed="rId2"/>
          <a:stretch>
            <a:fillRect/>
          </a:stretch>
        </p:blipFill>
        <p:spPr>
          <a:xfrm>
            <a:off x="7080070" y="1474431"/>
            <a:ext cx="3639616" cy="4313619"/>
          </a:xfrm>
        </p:spPr>
      </p:pic>
      <p:sp>
        <p:nvSpPr>
          <p:cNvPr id="8" name="TextBox 7">
            <a:extLst>
              <a:ext uri="{FF2B5EF4-FFF2-40B4-BE49-F238E27FC236}">
                <a16:creationId xmlns:a16="http://schemas.microsoft.com/office/drawing/2014/main" xmlns="" id="{82361254-4616-4136-8706-BC1AAD43F938}"/>
              </a:ext>
            </a:extLst>
          </p:cNvPr>
          <p:cNvSpPr txBox="1"/>
          <p:nvPr/>
        </p:nvSpPr>
        <p:spPr>
          <a:xfrm>
            <a:off x="337588" y="6055408"/>
            <a:ext cx="11516823" cy="430887"/>
          </a:xfrm>
          <a:prstGeom prst="rect">
            <a:avLst/>
          </a:prstGeom>
          <a:noFill/>
        </p:spPr>
        <p:txBody>
          <a:bodyPr wrap="square">
            <a:spAutoFit/>
          </a:bodyPr>
          <a:lstStyle/>
          <a:p>
            <a:pPr algn="ctr"/>
            <a:r>
              <a:rPr lang="uk-UA" sz="1100" dirty="0"/>
              <a:t>Інформація для проведення розрахунку індексу регіонального людського розвитку надається без урахування даних тимчасово окупованої території Автономної Республіки Крим,</a:t>
            </a:r>
            <a:br>
              <a:rPr lang="uk-UA" sz="1100" dirty="0"/>
            </a:br>
            <a:r>
              <a:rPr lang="uk-UA" sz="1100" dirty="0"/>
              <a:t>м. Севастополя та частини території проведення антитерористичної операції</a:t>
            </a:r>
          </a:p>
        </p:txBody>
      </p:sp>
      <p:pic>
        <p:nvPicPr>
          <p:cNvPr id="6" name="Місце для вмісту 5">
            <a:extLst>
              <a:ext uri="{FF2B5EF4-FFF2-40B4-BE49-F238E27FC236}">
                <a16:creationId xmlns:a16="http://schemas.microsoft.com/office/drawing/2014/main" xmlns="" id="{9D4149D8-E7D7-4312-A305-2C24F67194BC}"/>
              </a:ext>
            </a:extLst>
          </p:cNvPr>
          <p:cNvPicPr>
            <a:picLocks noGrp="1" noChangeAspect="1"/>
          </p:cNvPicPr>
          <p:nvPr>
            <p:ph sz="half" idx="2"/>
          </p:nvPr>
        </p:nvPicPr>
        <p:blipFill>
          <a:blip r:embed="rId3"/>
          <a:stretch>
            <a:fillRect/>
          </a:stretch>
        </p:blipFill>
        <p:spPr>
          <a:xfrm>
            <a:off x="1478665" y="1516189"/>
            <a:ext cx="3880030" cy="4539219"/>
          </a:xfrm>
        </p:spPr>
      </p:pic>
      <p:sp>
        <p:nvSpPr>
          <p:cNvPr id="9" name="TextBox 8">
            <a:extLst>
              <a:ext uri="{FF2B5EF4-FFF2-40B4-BE49-F238E27FC236}">
                <a16:creationId xmlns:a16="http://schemas.microsoft.com/office/drawing/2014/main" xmlns="" id="{2E0EFF0D-1134-41C2-AB4F-562894FCFAE4}"/>
              </a:ext>
            </a:extLst>
          </p:cNvPr>
          <p:cNvSpPr txBox="1"/>
          <p:nvPr/>
        </p:nvSpPr>
        <p:spPr>
          <a:xfrm>
            <a:off x="0" y="6508929"/>
            <a:ext cx="12192000" cy="276999"/>
          </a:xfrm>
          <a:prstGeom prst="rect">
            <a:avLst/>
          </a:prstGeom>
          <a:noFill/>
        </p:spPr>
        <p:txBody>
          <a:bodyPr wrap="square" rtlCol="0">
            <a:spAutoFit/>
          </a:bodyPr>
          <a:lstStyle/>
          <a:p>
            <a:pPr algn="r"/>
            <a:r>
              <a:rPr lang="uk-UA" sz="1200" dirty="0"/>
              <a:t>Дані отримано з </a:t>
            </a:r>
            <a:r>
              <a:rPr lang="fr-MA" sz="1200" dirty="0"/>
              <a:t>https://www.minregion.gov.ua/wp-content/uploads/2021/09/prezentacziya-irlr-2020.pdf</a:t>
            </a:r>
            <a:endParaRPr lang="uk-UA" sz="1200" dirty="0"/>
          </a:p>
        </p:txBody>
      </p:sp>
      <p:sp>
        <p:nvSpPr>
          <p:cNvPr id="3" name="Місце для номера слайда 2">
            <a:extLst>
              <a:ext uri="{FF2B5EF4-FFF2-40B4-BE49-F238E27FC236}">
                <a16:creationId xmlns:a16="http://schemas.microsoft.com/office/drawing/2014/main" xmlns="" id="{F2B14843-C1C7-4A9A-9EEA-A557E13B7B14}"/>
              </a:ext>
            </a:extLst>
          </p:cNvPr>
          <p:cNvSpPr>
            <a:spLocks noGrp="1"/>
          </p:cNvSpPr>
          <p:nvPr>
            <p:ph type="sldNum" sz="quarter" idx="12"/>
          </p:nvPr>
        </p:nvSpPr>
        <p:spPr/>
        <p:txBody>
          <a:bodyPr/>
          <a:lstStyle/>
          <a:p>
            <a:fld id="{D19E0249-FE9F-4BCB-9A91-FA3685BA4489}" type="slidenum">
              <a:rPr lang="ru-RU" smtClean="0"/>
              <a:t>24</a:t>
            </a:fld>
            <a:endParaRPr lang="ru-RU"/>
          </a:p>
        </p:txBody>
      </p:sp>
    </p:spTree>
    <p:extLst>
      <p:ext uri="{BB962C8B-B14F-4D97-AF65-F5344CB8AC3E}">
        <p14:creationId xmlns:p14="http://schemas.microsoft.com/office/powerpoint/2010/main" val="948753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613D33-D9DF-490B-8616-CD0B6AF45AD8}"/>
              </a:ext>
            </a:extLst>
          </p:cNvPr>
          <p:cNvSpPr>
            <a:spLocks noGrp="1"/>
          </p:cNvSpPr>
          <p:nvPr>
            <p:ph type="title"/>
          </p:nvPr>
        </p:nvSpPr>
        <p:spPr>
          <a:xfrm>
            <a:off x="838200" y="365126"/>
            <a:ext cx="10515600" cy="736088"/>
          </a:xfrm>
        </p:spPr>
        <p:txBody>
          <a:bodyPr/>
          <a:lstStyle/>
          <a:p>
            <a:pPr algn="ctr"/>
            <a:r>
              <a:rPr lang="uk-UA" b="1" dirty="0">
                <a:latin typeface="+mn-lt"/>
              </a:rPr>
              <a:t>Динаміка чисельності населення області</a:t>
            </a:r>
            <a:endParaRPr lang="ru-RU" dirty="0"/>
          </a:p>
        </p:txBody>
      </p:sp>
      <p:graphicFrame>
        <p:nvGraphicFramePr>
          <p:cNvPr id="5" name="Місце для вмісту 4">
            <a:extLst>
              <a:ext uri="{FF2B5EF4-FFF2-40B4-BE49-F238E27FC236}">
                <a16:creationId xmlns:a16="http://schemas.microsoft.com/office/drawing/2014/main" xmlns="" id="{382D38B7-8420-4728-961D-1547AF9D2F9B}"/>
              </a:ext>
            </a:extLst>
          </p:cNvPr>
          <p:cNvGraphicFramePr>
            <a:graphicFrameLocks noGrp="1"/>
          </p:cNvGraphicFramePr>
          <p:nvPr>
            <p:ph idx="1"/>
            <p:extLst>
              <p:ext uri="{D42A27DB-BD31-4B8C-83A1-F6EECF244321}">
                <p14:modId xmlns:p14="http://schemas.microsoft.com/office/powerpoint/2010/main" val="1319390726"/>
              </p:ext>
            </p:extLst>
          </p:nvPr>
        </p:nvGraphicFramePr>
        <p:xfrm>
          <a:off x="838200" y="1101214"/>
          <a:ext cx="10515600" cy="507574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xmlns="" id="{F62AC909-7773-4682-8F44-AE551CB2106B}"/>
              </a:ext>
            </a:extLst>
          </p:cNvPr>
          <p:cNvSpPr txBox="1"/>
          <p:nvPr/>
        </p:nvSpPr>
        <p:spPr>
          <a:xfrm>
            <a:off x="152400" y="6443294"/>
            <a:ext cx="11493910" cy="276999"/>
          </a:xfrm>
          <a:prstGeom prst="rect">
            <a:avLst/>
          </a:prstGeom>
          <a:noFill/>
        </p:spPr>
        <p:txBody>
          <a:bodyPr wrap="square" rtlCol="0">
            <a:spAutoFit/>
          </a:bodyPr>
          <a:lstStyle/>
          <a:p>
            <a:pPr algn="r"/>
            <a:r>
              <a:rPr lang="uk-UA" sz="1200" dirty="0"/>
              <a:t>Дані отримано з ГУ статистики у Херсонській області</a:t>
            </a:r>
          </a:p>
        </p:txBody>
      </p:sp>
      <p:sp>
        <p:nvSpPr>
          <p:cNvPr id="3" name="Місце для номера слайда 2">
            <a:extLst>
              <a:ext uri="{FF2B5EF4-FFF2-40B4-BE49-F238E27FC236}">
                <a16:creationId xmlns:a16="http://schemas.microsoft.com/office/drawing/2014/main" xmlns="" id="{B0276120-A138-4F2F-9601-FC1F4F986975}"/>
              </a:ext>
            </a:extLst>
          </p:cNvPr>
          <p:cNvSpPr>
            <a:spLocks noGrp="1"/>
          </p:cNvSpPr>
          <p:nvPr>
            <p:ph type="sldNum" sz="quarter" idx="12"/>
          </p:nvPr>
        </p:nvSpPr>
        <p:spPr/>
        <p:txBody>
          <a:bodyPr/>
          <a:lstStyle/>
          <a:p>
            <a:fld id="{D19E0249-FE9F-4BCB-9A91-FA3685BA4489}" type="slidenum">
              <a:rPr lang="ru-RU" smtClean="0"/>
              <a:t>25</a:t>
            </a:fld>
            <a:endParaRPr lang="ru-RU"/>
          </a:p>
        </p:txBody>
      </p:sp>
    </p:spTree>
    <p:extLst>
      <p:ext uri="{BB962C8B-B14F-4D97-AF65-F5344CB8AC3E}">
        <p14:creationId xmlns:p14="http://schemas.microsoft.com/office/powerpoint/2010/main" val="2767895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613D33-D9DF-490B-8616-CD0B6AF45AD8}"/>
              </a:ext>
            </a:extLst>
          </p:cNvPr>
          <p:cNvSpPr>
            <a:spLocks noGrp="1"/>
          </p:cNvSpPr>
          <p:nvPr>
            <p:ph type="title"/>
          </p:nvPr>
        </p:nvSpPr>
        <p:spPr>
          <a:xfrm>
            <a:off x="838200" y="365126"/>
            <a:ext cx="10515600" cy="736088"/>
          </a:xfrm>
        </p:spPr>
        <p:txBody>
          <a:bodyPr/>
          <a:lstStyle/>
          <a:p>
            <a:pPr algn="ctr"/>
            <a:r>
              <a:rPr lang="uk-UA" b="1" dirty="0">
                <a:latin typeface="+mn-lt"/>
              </a:rPr>
              <a:t>Прогноз чисельності населення області</a:t>
            </a:r>
            <a:endParaRPr lang="ru-RU" dirty="0"/>
          </a:p>
        </p:txBody>
      </p:sp>
      <p:graphicFrame>
        <p:nvGraphicFramePr>
          <p:cNvPr id="4" name="Диаграмма 1">
            <a:extLst>
              <a:ext uri="{FF2B5EF4-FFF2-40B4-BE49-F238E27FC236}">
                <a16:creationId xmlns:a16="http://schemas.microsoft.com/office/drawing/2014/main" xmlns="" id="{E4506F4D-E981-4628-B471-2BC34940FD74}"/>
              </a:ext>
            </a:extLst>
          </p:cNvPr>
          <p:cNvGraphicFramePr>
            <a:graphicFrameLocks noGrp="1"/>
          </p:cNvGraphicFramePr>
          <p:nvPr>
            <p:ph idx="1"/>
            <p:extLst>
              <p:ext uri="{D42A27DB-BD31-4B8C-83A1-F6EECF244321}">
                <p14:modId xmlns:p14="http://schemas.microsoft.com/office/powerpoint/2010/main" val="3671302881"/>
              </p:ext>
            </p:extLst>
          </p:nvPr>
        </p:nvGraphicFramePr>
        <p:xfrm>
          <a:off x="838200" y="1101214"/>
          <a:ext cx="10515600" cy="5075749"/>
        </p:xfrm>
        <a:graphic>
          <a:graphicData uri="http://schemas.openxmlformats.org/drawingml/2006/chart">
            <c:chart xmlns:c="http://schemas.openxmlformats.org/drawingml/2006/chart" xmlns:r="http://schemas.openxmlformats.org/officeDocument/2006/relationships" r:id="rId3"/>
          </a:graphicData>
        </a:graphic>
      </p:graphicFrame>
      <p:sp>
        <p:nvSpPr>
          <p:cNvPr id="3" name="Місце для номера слайда 2">
            <a:extLst>
              <a:ext uri="{FF2B5EF4-FFF2-40B4-BE49-F238E27FC236}">
                <a16:creationId xmlns:a16="http://schemas.microsoft.com/office/drawing/2014/main" xmlns="" id="{4905FBB7-CB51-464D-B928-D2681F37DE67}"/>
              </a:ext>
            </a:extLst>
          </p:cNvPr>
          <p:cNvSpPr>
            <a:spLocks noGrp="1"/>
          </p:cNvSpPr>
          <p:nvPr>
            <p:ph type="sldNum" sz="quarter" idx="12"/>
          </p:nvPr>
        </p:nvSpPr>
        <p:spPr/>
        <p:txBody>
          <a:bodyPr/>
          <a:lstStyle/>
          <a:p>
            <a:fld id="{D19E0249-FE9F-4BCB-9A91-FA3685BA4489}" type="slidenum">
              <a:rPr lang="ru-RU" smtClean="0"/>
              <a:t>26</a:t>
            </a:fld>
            <a:endParaRPr lang="ru-RU"/>
          </a:p>
        </p:txBody>
      </p:sp>
    </p:spTree>
    <p:extLst>
      <p:ext uri="{BB962C8B-B14F-4D97-AF65-F5344CB8AC3E}">
        <p14:creationId xmlns:p14="http://schemas.microsoft.com/office/powerpoint/2010/main" val="3557044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613D33-D9DF-490B-8616-CD0B6AF45AD8}"/>
              </a:ext>
            </a:extLst>
          </p:cNvPr>
          <p:cNvSpPr>
            <a:spLocks noGrp="1"/>
          </p:cNvSpPr>
          <p:nvPr>
            <p:ph type="title"/>
          </p:nvPr>
        </p:nvSpPr>
        <p:spPr>
          <a:xfrm>
            <a:off x="838200" y="365126"/>
            <a:ext cx="10515600" cy="745920"/>
          </a:xfrm>
        </p:spPr>
        <p:txBody>
          <a:bodyPr>
            <a:normAutofit/>
          </a:bodyPr>
          <a:lstStyle/>
          <a:p>
            <a:pPr algn="ctr"/>
            <a:r>
              <a:rPr lang="uk-UA" b="1" dirty="0">
                <a:latin typeface="+mn-lt"/>
              </a:rPr>
              <a:t>Динаміка чисельності населення ХМТГ</a:t>
            </a:r>
            <a:endParaRPr lang="ru-RU" dirty="0"/>
          </a:p>
        </p:txBody>
      </p:sp>
      <p:graphicFrame>
        <p:nvGraphicFramePr>
          <p:cNvPr id="4" name="Місце для вмісту 3">
            <a:extLst>
              <a:ext uri="{FF2B5EF4-FFF2-40B4-BE49-F238E27FC236}">
                <a16:creationId xmlns:a16="http://schemas.microsoft.com/office/drawing/2014/main" xmlns="" id="{B743AB19-4DF6-4832-B6ED-E680D8954BF5}"/>
              </a:ext>
            </a:extLst>
          </p:cNvPr>
          <p:cNvGraphicFramePr>
            <a:graphicFrameLocks noGrp="1"/>
          </p:cNvGraphicFramePr>
          <p:nvPr>
            <p:ph idx="1"/>
            <p:extLst>
              <p:ext uri="{D42A27DB-BD31-4B8C-83A1-F6EECF244321}">
                <p14:modId xmlns:p14="http://schemas.microsoft.com/office/powerpoint/2010/main" val="2104331832"/>
              </p:ext>
            </p:extLst>
          </p:nvPr>
        </p:nvGraphicFramePr>
        <p:xfrm>
          <a:off x="838200" y="1111046"/>
          <a:ext cx="10515600" cy="506591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AE6A90E2-C336-4E31-8721-CF9EE804117B}"/>
              </a:ext>
            </a:extLst>
          </p:cNvPr>
          <p:cNvSpPr txBox="1"/>
          <p:nvPr/>
        </p:nvSpPr>
        <p:spPr>
          <a:xfrm>
            <a:off x="152400" y="6443294"/>
            <a:ext cx="11493910" cy="276999"/>
          </a:xfrm>
          <a:prstGeom prst="rect">
            <a:avLst/>
          </a:prstGeom>
          <a:noFill/>
        </p:spPr>
        <p:txBody>
          <a:bodyPr wrap="square" rtlCol="0">
            <a:spAutoFit/>
          </a:bodyPr>
          <a:lstStyle/>
          <a:p>
            <a:pPr algn="r"/>
            <a:r>
              <a:rPr lang="uk-UA" sz="1200" dirty="0"/>
              <a:t>Дані отримано з ГУ статистики у Херсонській області</a:t>
            </a:r>
          </a:p>
        </p:txBody>
      </p:sp>
      <p:sp>
        <p:nvSpPr>
          <p:cNvPr id="3" name="Місце для номера слайда 2">
            <a:extLst>
              <a:ext uri="{FF2B5EF4-FFF2-40B4-BE49-F238E27FC236}">
                <a16:creationId xmlns:a16="http://schemas.microsoft.com/office/drawing/2014/main" xmlns="" id="{20FDDF92-E01B-4853-A86B-EE459C5DAE46}"/>
              </a:ext>
            </a:extLst>
          </p:cNvPr>
          <p:cNvSpPr>
            <a:spLocks noGrp="1"/>
          </p:cNvSpPr>
          <p:nvPr>
            <p:ph type="sldNum" sz="quarter" idx="12"/>
          </p:nvPr>
        </p:nvSpPr>
        <p:spPr/>
        <p:txBody>
          <a:bodyPr/>
          <a:lstStyle/>
          <a:p>
            <a:fld id="{D19E0249-FE9F-4BCB-9A91-FA3685BA4489}" type="slidenum">
              <a:rPr lang="ru-RU" smtClean="0"/>
              <a:t>27</a:t>
            </a:fld>
            <a:endParaRPr lang="ru-RU"/>
          </a:p>
        </p:txBody>
      </p:sp>
    </p:spTree>
    <p:extLst>
      <p:ext uri="{BB962C8B-B14F-4D97-AF65-F5344CB8AC3E}">
        <p14:creationId xmlns:p14="http://schemas.microsoft.com/office/powerpoint/2010/main" val="1001774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613D33-D9DF-490B-8616-CD0B6AF45AD8}"/>
              </a:ext>
            </a:extLst>
          </p:cNvPr>
          <p:cNvSpPr>
            <a:spLocks noGrp="1"/>
          </p:cNvSpPr>
          <p:nvPr>
            <p:ph type="title"/>
          </p:nvPr>
        </p:nvSpPr>
        <p:spPr>
          <a:xfrm>
            <a:off x="838200" y="365126"/>
            <a:ext cx="10515600" cy="726256"/>
          </a:xfrm>
        </p:spPr>
        <p:txBody>
          <a:bodyPr/>
          <a:lstStyle/>
          <a:p>
            <a:pPr algn="ctr"/>
            <a:r>
              <a:rPr lang="uk-UA" b="1" dirty="0">
                <a:latin typeface="+mn-lt"/>
              </a:rPr>
              <a:t>Прогноз чисельності населення ХМТГ</a:t>
            </a:r>
            <a:endParaRPr lang="ru-RU" dirty="0"/>
          </a:p>
        </p:txBody>
      </p:sp>
      <p:graphicFrame>
        <p:nvGraphicFramePr>
          <p:cNvPr id="4" name="Диаграмма 1">
            <a:extLst>
              <a:ext uri="{FF2B5EF4-FFF2-40B4-BE49-F238E27FC236}">
                <a16:creationId xmlns:a16="http://schemas.microsoft.com/office/drawing/2014/main" xmlns="" id="{A05C0F54-ED78-4DB1-AF9E-EC931B559907}"/>
              </a:ext>
            </a:extLst>
          </p:cNvPr>
          <p:cNvGraphicFramePr>
            <a:graphicFrameLocks noGrp="1"/>
          </p:cNvGraphicFramePr>
          <p:nvPr>
            <p:ph idx="1"/>
            <p:extLst>
              <p:ext uri="{D42A27DB-BD31-4B8C-83A1-F6EECF244321}">
                <p14:modId xmlns:p14="http://schemas.microsoft.com/office/powerpoint/2010/main" val="449759182"/>
              </p:ext>
            </p:extLst>
          </p:nvPr>
        </p:nvGraphicFramePr>
        <p:xfrm>
          <a:off x="838200" y="1091382"/>
          <a:ext cx="10515600" cy="5085581"/>
        </p:xfrm>
        <a:graphic>
          <a:graphicData uri="http://schemas.openxmlformats.org/drawingml/2006/chart">
            <c:chart xmlns:c="http://schemas.openxmlformats.org/drawingml/2006/chart" xmlns:r="http://schemas.openxmlformats.org/officeDocument/2006/relationships" r:id="rId3"/>
          </a:graphicData>
        </a:graphic>
      </p:graphicFrame>
      <p:sp>
        <p:nvSpPr>
          <p:cNvPr id="3" name="Місце для номера слайда 2">
            <a:extLst>
              <a:ext uri="{FF2B5EF4-FFF2-40B4-BE49-F238E27FC236}">
                <a16:creationId xmlns:a16="http://schemas.microsoft.com/office/drawing/2014/main" xmlns="" id="{8118E066-1258-4A15-87EB-4D30339DCA87}"/>
              </a:ext>
            </a:extLst>
          </p:cNvPr>
          <p:cNvSpPr>
            <a:spLocks noGrp="1"/>
          </p:cNvSpPr>
          <p:nvPr>
            <p:ph type="sldNum" sz="quarter" idx="12"/>
          </p:nvPr>
        </p:nvSpPr>
        <p:spPr/>
        <p:txBody>
          <a:bodyPr/>
          <a:lstStyle/>
          <a:p>
            <a:fld id="{D19E0249-FE9F-4BCB-9A91-FA3685BA4489}" type="slidenum">
              <a:rPr lang="ru-RU" smtClean="0"/>
              <a:t>28</a:t>
            </a:fld>
            <a:endParaRPr lang="ru-RU"/>
          </a:p>
        </p:txBody>
      </p:sp>
    </p:spTree>
    <p:extLst>
      <p:ext uri="{BB962C8B-B14F-4D97-AF65-F5344CB8AC3E}">
        <p14:creationId xmlns:p14="http://schemas.microsoft.com/office/powerpoint/2010/main" val="2994859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613D33-D9DF-490B-8616-CD0B6AF45AD8}"/>
              </a:ext>
            </a:extLst>
          </p:cNvPr>
          <p:cNvSpPr>
            <a:spLocks noGrp="1"/>
          </p:cNvSpPr>
          <p:nvPr>
            <p:ph type="title"/>
          </p:nvPr>
        </p:nvSpPr>
        <p:spPr>
          <a:xfrm>
            <a:off x="838200" y="365126"/>
            <a:ext cx="10515600" cy="745920"/>
          </a:xfrm>
        </p:spPr>
        <p:txBody>
          <a:bodyPr>
            <a:normAutofit fontScale="90000"/>
          </a:bodyPr>
          <a:lstStyle/>
          <a:p>
            <a:pPr algn="ctr"/>
            <a:r>
              <a:rPr lang="uk-UA" b="1" dirty="0">
                <a:latin typeface="+mn-lt"/>
              </a:rPr>
              <a:t>Динаміка чисельності населення м. Херсон</a:t>
            </a:r>
            <a:endParaRPr lang="ru-RU" b="1" dirty="0">
              <a:latin typeface="+mn-lt"/>
            </a:endParaRPr>
          </a:p>
        </p:txBody>
      </p:sp>
      <p:graphicFrame>
        <p:nvGraphicFramePr>
          <p:cNvPr id="4" name="Місце для вмісту 3">
            <a:extLst>
              <a:ext uri="{FF2B5EF4-FFF2-40B4-BE49-F238E27FC236}">
                <a16:creationId xmlns:a16="http://schemas.microsoft.com/office/drawing/2014/main" xmlns="" id="{F6D37BC1-519E-4A00-A7DA-0C522A8A8853}"/>
              </a:ext>
            </a:extLst>
          </p:cNvPr>
          <p:cNvGraphicFramePr>
            <a:graphicFrameLocks noGrp="1"/>
          </p:cNvGraphicFramePr>
          <p:nvPr>
            <p:ph idx="1"/>
            <p:extLst>
              <p:ext uri="{D42A27DB-BD31-4B8C-83A1-F6EECF244321}">
                <p14:modId xmlns:p14="http://schemas.microsoft.com/office/powerpoint/2010/main" val="3259433462"/>
              </p:ext>
            </p:extLst>
          </p:nvPr>
        </p:nvGraphicFramePr>
        <p:xfrm>
          <a:off x="838200" y="1111046"/>
          <a:ext cx="10515600" cy="506591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8773D27C-CC54-451F-8D2A-B64C8F3D8EBE}"/>
              </a:ext>
            </a:extLst>
          </p:cNvPr>
          <p:cNvSpPr txBox="1"/>
          <p:nvPr/>
        </p:nvSpPr>
        <p:spPr>
          <a:xfrm>
            <a:off x="152400" y="6443294"/>
            <a:ext cx="11493910" cy="276999"/>
          </a:xfrm>
          <a:prstGeom prst="rect">
            <a:avLst/>
          </a:prstGeom>
          <a:noFill/>
        </p:spPr>
        <p:txBody>
          <a:bodyPr wrap="square" rtlCol="0">
            <a:spAutoFit/>
          </a:bodyPr>
          <a:lstStyle/>
          <a:p>
            <a:pPr algn="r"/>
            <a:r>
              <a:rPr lang="uk-UA" sz="1200" dirty="0"/>
              <a:t>Дані отримано з ГУ статистики у Херсонській області</a:t>
            </a:r>
          </a:p>
        </p:txBody>
      </p:sp>
      <p:sp>
        <p:nvSpPr>
          <p:cNvPr id="3" name="Місце для номера слайда 2">
            <a:extLst>
              <a:ext uri="{FF2B5EF4-FFF2-40B4-BE49-F238E27FC236}">
                <a16:creationId xmlns:a16="http://schemas.microsoft.com/office/drawing/2014/main" xmlns="" id="{A464AC33-5BCD-4D6C-A0BD-723DE6C74A55}"/>
              </a:ext>
            </a:extLst>
          </p:cNvPr>
          <p:cNvSpPr>
            <a:spLocks noGrp="1"/>
          </p:cNvSpPr>
          <p:nvPr>
            <p:ph type="sldNum" sz="quarter" idx="12"/>
          </p:nvPr>
        </p:nvSpPr>
        <p:spPr/>
        <p:txBody>
          <a:bodyPr/>
          <a:lstStyle/>
          <a:p>
            <a:fld id="{D19E0249-FE9F-4BCB-9A91-FA3685BA4489}" type="slidenum">
              <a:rPr lang="ru-RU" smtClean="0"/>
              <a:t>29</a:t>
            </a:fld>
            <a:endParaRPr lang="ru-RU"/>
          </a:p>
        </p:txBody>
      </p:sp>
    </p:spTree>
    <p:extLst>
      <p:ext uri="{BB962C8B-B14F-4D97-AF65-F5344CB8AC3E}">
        <p14:creationId xmlns:p14="http://schemas.microsoft.com/office/powerpoint/2010/main" val="2185203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372FA61-CCEA-4625-9239-C6AF2B4B3B4E}"/>
              </a:ext>
            </a:extLst>
          </p:cNvPr>
          <p:cNvSpPr>
            <a:spLocks noGrp="1"/>
          </p:cNvSpPr>
          <p:nvPr>
            <p:ph type="title"/>
          </p:nvPr>
        </p:nvSpPr>
        <p:spPr>
          <a:xfrm>
            <a:off x="0" y="95457"/>
            <a:ext cx="12192000" cy="539336"/>
          </a:xfrm>
        </p:spPr>
        <p:txBody>
          <a:bodyPr>
            <a:normAutofit fontScale="90000"/>
          </a:bodyPr>
          <a:lstStyle/>
          <a:p>
            <a:pPr algn="ctr"/>
            <a:r>
              <a:rPr lang="ru-RU" sz="3900" b="1" dirty="0">
                <a:latin typeface="+mn-lt"/>
              </a:rPr>
              <a:t>РЕЗЮМЕ</a:t>
            </a:r>
          </a:p>
        </p:txBody>
      </p:sp>
      <p:sp>
        <p:nvSpPr>
          <p:cNvPr id="3" name="Місце для вмісту 2">
            <a:extLst>
              <a:ext uri="{FF2B5EF4-FFF2-40B4-BE49-F238E27FC236}">
                <a16:creationId xmlns:a16="http://schemas.microsoft.com/office/drawing/2014/main" xmlns="" id="{5E26AE2E-72C0-40F9-9710-F1EB2428A77C}"/>
              </a:ext>
            </a:extLst>
          </p:cNvPr>
          <p:cNvSpPr>
            <a:spLocks noGrp="1"/>
          </p:cNvSpPr>
          <p:nvPr>
            <p:ph idx="1"/>
          </p:nvPr>
        </p:nvSpPr>
        <p:spPr>
          <a:xfrm>
            <a:off x="838200" y="634793"/>
            <a:ext cx="10657114" cy="5677865"/>
          </a:xfrm>
        </p:spPr>
        <p:txBody>
          <a:bodyPr anchor="t">
            <a:noAutofit/>
          </a:bodyPr>
          <a:lstStyle/>
          <a:p>
            <a:pPr algn="just">
              <a:lnSpc>
                <a:spcPct val="110000"/>
              </a:lnSpc>
            </a:pPr>
            <a:r>
              <a:rPr lang="uk-UA" sz="2000" b="1" dirty="0"/>
              <a:t>Херсонська міська територіальна громада</a:t>
            </a:r>
            <a:r>
              <a:rPr lang="uk-UA" sz="2000" dirty="0"/>
              <a:t> – територіальна громада в Україні, у Херсонському районі Херсонської області з адміністративним центром у місті Херсон. Створена у 2020 році, відповідно до розпорядження Кабінету Міністрів України № 726-р від 12 червня 2020 року «Про визначення адміністративних центрів та затвердження територій територіальних громад Херсонської області», шляхом об'єднання територій та населених пунктів Херсонської міської ради (в складі Антонівської, </a:t>
            </a:r>
            <a:r>
              <a:rPr lang="uk-UA" sz="2000" dirty="0" err="1"/>
              <a:t>Зеленівської</a:t>
            </a:r>
            <a:r>
              <a:rPr lang="uk-UA" sz="2000" dirty="0"/>
              <a:t>, </a:t>
            </a:r>
            <a:r>
              <a:rPr lang="uk-UA" sz="2000" dirty="0" err="1"/>
              <a:t>Комишанської</a:t>
            </a:r>
            <a:r>
              <a:rPr lang="uk-UA" sz="2000" dirty="0"/>
              <a:t>, Наддніпрянської селищних, </a:t>
            </a:r>
            <a:r>
              <a:rPr lang="uk-UA" sz="2000" dirty="0" err="1"/>
              <a:t>Степанівської</a:t>
            </a:r>
            <a:r>
              <a:rPr lang="uk-UA" sz="2000" dirty="0"/>
              <a:t> сільської рад міста Херсон) та </a:t>
            </a:r>
            <a:r>
              <a:rPr lang="uk-UA" sz="2000" dirty="0" err="1"/>
              <a:t>Садівської</a:t>
            </a:r>
            <a:r>
              <a:rPr lang="uk-UA" sz="2000" dirty="0"/>
              <a:t> сільської ради Білозерського району Херсонської області. </a:t>
            </a:r>
            <a:endParaRPr lang="uk-UA" sz="2000" dirty="0" smtClean="0"/>
          </a:p>
          <a:p>
            <a:pPr algn="just">
              <a:lnSpc>
                <a:spcPct val="110000"/>
              </a:lnSpc>
            </a:pPr>
            <a:r>
              <a:rPr lang="uk-UA" sz="2000" dirty="0"/>
              <a:t>Громада має вигідне економіко-географічне розташування. Знаходиться на Півдні України, на правому березі Дніпра, на відстані 26 км від Дніпровського лиману та 90 км від Чорного моря. Клімат - </a:t>
            </a:r>
            <a:r>
              <a:rPr lang="uk-UA" sz="2000" dirty="0" err="1"/>
              <a:t>помірно</a:t>
            </a:r>
            <a:r>
              <a:rPr lang="uk-UA" sz="2000" dirty="0"/>
              <a:t>-континентальний із порівняно м'якою зимою та жарким і довгим літом. Місто має достатній рівень забезпечення водними ресурсами (в основному </a:t>
            </a:r>
            <a:r>
              <a:rPr lang="uk-UA" sz="2000" dirty="0" err="1"/>
              <a:t>р.Дніпро</a:t>
            </a:r>
            <a:r>
              <a:rPr lang="uk-UA" sz="2000" dirty="0"/>
              <a:t>).</a:t>
            </a:r>
          </a:p>
          <a:p>
            <a:pPr algn="just">
              <a:lnSpc>
                <a:spcPct val="110000"/>
              </a:lnSpc>
            </a:pPr>
            <a:endParaRPr lang="uk-UA" sz="2000" dirty="0"/>
          </a:p>
        </p:txBody>
      </p:sp>
      <p:sp>
        <p:nvSpPr>
          <p:cNvPr id="4" name="Місце для номера слайда 3">
            <a:extLst>
              <a:ext uri="{FF2B5EF4-FFF2-40B4-BE49-F238E27FC236}">
                <a16:creationId xmlns:a16="http://schemas.microsoft.com/office/drawing/2014/main" xmlns="" id="{AC13CCC8-E731-47B5-ADA3-E17876AB36CC}"/>
              </a:ext>
            </a:extLst>
          </p:cNvPr>
          <p:cNvSpPr>
            <a:spLocks noGrp="1"/>
          </p:cNvSpPr>
          <p:nvPr>
            <p:ph type="sldNum" sz="quarter" idx="12"/>
          </p:nvPr>
        </p:nvSpPr>
        <p:spPr/>
        <p:txBody>
          <a:bodyPr/>
          <a:lstStyle/>
          <a:p>
            <a:fld id="{D19E0249-FE9F-4BCB-9A91-FA3685BA4489}" type="slidenum">
              <a:rPr lang="ru-RU" smtClean="0"/>
              <a:t>3</a:t>
            </a:fld>
            <a:endParaRPr lang="ru-RU"/>
          </a:p>
        </p:txBody>
      </p:sp>
    </p:spTree>
    <p:extLst>
      <p:ext uri="{BB962C8B-B14F-4D97-AF65-F5344CB8AC3E}">
        <p14:creationId xmlns:p14="http://schemas.microsoft.com/office/powerpoint/2010/main" val="3697629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613D33-D9DF-490B-8616-CD0B6AF45AD8}"/>
              </a:ext>
            </a:extLst>
          </p:cNvPr>
          <p:cNvSpPr>
            <a:spLocks noGrp="1"/>
          </p:cNvSpPr>
          <p:nvPr>
            <p:ph type="title"/>
          </p:nvPr>
        </p:nvSpPr>
        <p:spPr>
          <a:xfrm>
            <a:off x="838200" y="365125"/>
            <a:ext cx="10515600" cy="716423"/>
          </a:xfrm>
        </p:spPr>
        <p:txBody>
          <a:bodyPr/>
          <a:lstStyle/>
          <a:p>
            <a:pPr algn="ctr"/>
            <a:r>
              <a:rPr lang="uk-UA" b="1" dirty="0">
                <a:latin typeface="+mn-lt"/>
              </a:rPr>
              <a:t>Прогноз чисельності населення м. Херсон</a:t>
            </a:r>
            <a:endParaRPr lang="ru-RU" dirty="0"/>
          </a:p>
        </p:txBody>
      </p:sp>
      <p:graphicFrame>
        <p:nvGraphicFramePr>
          <p:cNvPr id="4" name="Диаграмма 1">
            <a:extLst>
              <a:ext uri="{FF2B5EF4-FFF2-40B4-BE49-F238E27FC236}">
                <a16:creationId xmlns:a16="http://schemas.microsoft.com/office/drawing/2014/main" xmlns="" id="{4C13F96E-B9CF-4191-89C3-7CC3B6A52A98}"/>
              </a:ext>
            </a:extLst>
          </p:cNvPr>
          <p:cNvGraphicFramePr>
            <a:graphicFrameLocks noGrp="1"/>
          </p:cNvGraphicFramePr>
          <p:nvPr>
            <p:ph idx="1"/>
            <p:extLst>
              <p:ext uri="{D42A27DB-BD31-4B8C-83A1-F6EECF244321}">
                <p14:modId xmlns:p14="http://schemas.microsoft.com/office/powerpoint/2010/main" val="2927149209"/>
              </p:ext>
            </p:extLst>
          </p:nvPr>
        </p:nvGraphicFramePr>
        <p:xfrm>
          <a:off x="838200" y="1081548"/>
          <a:ext cx="10515600" cy="5095415"/>
        </p:xfrm>
        <a:graphic>
          <a:graphicData uri="http://schemas.openxmlformats.org/drawingml/2006/chart">
            <c:chart xmlns:c="http://schemas.openxmlformats.org/drawingml/2006/chart" xmlns:r="http://schemas.openxmlformats.org/officeDocument/2006/relationships" r:id="rId3"/>
          </a:graphicData>
        </a:graphic>
      </p:graphicFrame>
      <p:sp>
        <p:nvSpPr>
          <p:cNvPr id="3" name="Місце для номера слайда 2">
            <a:extLst>
              <a:ext uri="{FF2B5EF4-FFF2-40B4-BE49-F238E27FC236}">
                <a16:creationId xmlns:a16="http://schemas.microsoft.com/office/drawing/2014/main" xmlns="" id="{C6872414-36BE-4FD4-A19E-38F2B5629BCA}"/>
              </a:ext>
            </a:extLst>
          </p:cNvPr>
          <p:cNvSpPr>
            <a:spLocks noGrp="1"/>
          </p:cNvSpPr>
          <p:nvPr>
            <p:ph type="sldNum" sz="quarter" idx="12"/>
          </p:nvPr>
        </p:nvSpPr>
        <p:spPr/>
        <p:txBody>
          <a:bodyPr/>
          <a:lstStyle/>
          <a:p>
            <a:fld id="{D19E0249-FE9F-4BCB-9A91-FA3685BA4489}" type="slidenum">
              <a:rPr lang="ru-RU" smtClean="0"/>
              <a:t>30</a:t>
            </a:fld>
            <a:endParaRPr lang="ru-RU"/>
          </a:p>
        </p:txBody>
      </p:sp>
    </p:spTree>
    <p:extLst>
      <p:ext uri="{BB962C8B-B14F-4D97-AF65-F5344CB8AC3E}">
        <p14:creationId xmlns:p14="http://schemas.microsoft.com/office/powerpoint/2010/main" val="3042626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613D33-D9DF-490B-8616-CD0B6AF45AD8}"/>
              </a:ext>
            </a:extLst>
          </p:cNvPr>
          <p:cNvSpPr>
            <a:spLocks noGrp="1"/>
          </p:cNvSpPr>
          <p:nvPr>
            <p:ph type="title"/>
          </p:nvPr>
        </p:nvSpPr>
        <p:spPr>
          <a:xfrm>
            <a:off x="-1" y="365125"/>
            <a:ext cx="12191999" cy="732155"/>
          </a:xfrm>
        </p:spPr>
        <p:txBody>
          <a:bodyPr>
            <a:noAutofit/>
          </a:bodyPr>
          <a:lstStyle/>
          <a:p>
            <a:pPr algn="ctr"/>
            <a:r>
              <a:rPr lang="uk-UA" sz="3600" b="1" dirty="0">
                <a:latin typeface="+mn-lt"/>
              </a:rPr>
              <a:t>Віковий розподіл населення області та м. Херсон</a:t>
            </a:r>
            <a:br>
              <a:rPr lang="uk-UA" sz="3600" b="1" dirty="0">
                <a:latin typeface="+mn-lt"/>
              </a:rPr>
            </a:br>
            <a:r>
              <a:rPr lang="uk-UA" sz="3600" b="1" dirty="0">
                <a:latin typeface="+mn-lt"/>
              </a:rPr>
              <a:t>на 01.01.2021 рік, осіб</a:t>
            </a:r>
          </a:p>
        </p:txBody>
      </p:sp>
      <p:sp>
        <p:nvSpPr>
          <p:cNvPr id="5" name="TextBox 4">
            <a:extLst>
              <a:ext uri="{FF2B5EF4-FFF2-40B4-BE49-F238E27FC236}">
                <a16:creationId xmlns:a16="http://schemas.microsoft.com/office/drawing/2014/main" xmlns="" id="{245645D9-B1DF-4911-853A-D7BB025A1E9A}"/>
              </a:ext>
            </a:extLst>
          </p:cNvPr>
          <p:cNvSpPr txBox="1"/>
          <p:nvPr/>
        </p:nvSpPr>
        <p:spPr>
          <a:xfrm>
            <a:off x="0" y="6443294"/>
            <a:ext cx="12192000" cy="276999"/>
          </a:xfrm>
          <a:prstGeom prst="rect">
            <a:avLst/>
          </a:prstGeom>
          <a:noFill/>
        </p:spPr>
        <p:txBody>
          <a:bodyPr wrap="square" rtlCol="0">
            <a:spAutoFit/>
          </a:bodyPr>
          <a:lstStyle/>
          <a:p>
            <a:pPr algn="r"/>
            <a:r>
              <a:rPr lang="uk-UA" sz="1200" dirty="0"/>
              <a:t>Дані отримано з ГУ статистики у Херсонській області</a:t>
            </a:r>
          </a:p>
        </p:txBody>
      </p:sp>
      <p:graphicFrame>
        <p:nvGraphicFramePr>
          <p:cNvPr id="7" name="Місце для вмісту 6">
            <a:extLst>
              <a:ext uri="{FF2B5EF4-FFF2-40B4-BE49-F238E27FC236}">
                <a16:creationId xmlns:a16="http://schemas.microsoft.com/office/drawing/2014/main" xmlns="" id="{4123E267-27DB-4DFC-90A2-403AB622C165}"/>
              </a:ext>
            </a:extLst>
          </p:cNvPr>
          <p:cNvGraphicFramePr>
            <a:graphicFrameLocks noGrp="1"/>
          </p:cNvGraphicFramePr>
          <p:nvPr>
            <p:ph idx="1"/>
            <p:extLst>
              <p:ext uri="{D42A27DB-BD31-4B8C-83A1-F6EECF244321}">
                <p14:modId xmlns:p14="http://schemas.microsoft.com/office/powerpoint/2010/main" val="744485444"/>
              </p:ext>
            </p:extLst>
          </p:nvPr>
        </p:nvGraphicFramePr>
        <p:xfrm>
          <a:off x="838200" y="1097280"/>
          <a:ext cx="10515600" cy="5395595"/>
        </p:xfrm>
        <a:graphic>
          <a:graphicData uri="http://schemas.openxmlformats.org/drawingml/2006/chart">
            <c:chart xmlns:c="http://schemas.openxmlformats.org/drawingml/2006/chart" xmlns:r="http://schemas.openxmlformats.org/officeDocument/2006/relationships" r:id="rId3"/>
          </a:graphicData>
        </a:graphic>
      </p:graphicFrame>
      <p:sp>
        <p:nvSpPr>
          <p:cNvPr id="3" name="Місце для номера слайда 2">
            <a:extLst>
              <a:ext uri="{FF2B5EF4-FFF2-40B4-BE49-F238E27FC236}">
                <a16:creationId xmlns:a16="http://schemas.microsoft.com/office/drawing/2014/main" xmlns="" id="{22338E32-9AAB-4057-8513-C4F352A5A8F8}"/>
              </a:ext>
            </a:extLst>
          </p:cNvPr>
          <p:cNvSpPr>
            <a:spLocks noGrp="1"/>
          </p:cNvSpPr>
          <p:nvPr>
            <p:ph type="sldNum" sz="quarter" idx="12"/>
          </p:nvPr>
        </p:nvSpPr>
        <p:spPr/>
        <p:txBody>
          <a:bodyPr/>
          <a:lstStyle/>
          <a:p>
            <a:fld id="{D19E0249-FE9F-4BCB-9A91-FA3685BA4489}" type="slidenum">
              <a:rPr lang="ru-RU" smtClean="0"/>
              <a:t>31</a:t>
            </a:fld>
            <a:endParaRPr lang="ru-RU"/>
          </a:p>
        </p:txBody>
      </p:sp>
    </p:spTree>
    <p:extLst>
      <p:ext uri="{BB962C8B-B14F-4D97-AF65-F5344CB8AC3E}">
        <p14:creationId xmlns:p14="http://schemas.microsoft.com/office/powerpoint/2010/main" val="2666167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613D33-D9DF-490B-8616-CD0B6AF45AD8}"/>
              </a:ext>
            </a:extLst>
          </p:cNvPr>
          <p:cNvSpPr>
            <a:spLocks noGrp="1"/>
          </p:cNvSpPr>
          <p:nvPr>
            <p:ph type="title"/>
          </p:nvPr>
        </p:nvSpPr>
        <p:spPr>
          <a:xfrm>
            <a:off x="0" y="365125"/>
            <a:ext cx="12192000" cy="765585"/>
          </a:xfrm>
        </p:spPr>
        <p:txBody>
          <a:bodyPr>
            <a:noAutofit/>
          </a:bodyPr>
          <a:lstStyle/>
          <a:p>
            <a:pPr algn="ctr"/>
            <a:r>
              <a:rPr lang="uk-UA" sz="3600" b="1" dirty="0">
                <a:latin typeface="+mn-lt"/>
              </a:rPr>
              <a:t>Статево-віковий розподіл населення</a:t>
            </a:r>
            <a:br>
              <a:rPr lang="uk-UA" sz="3600" b="1" dirty="0">
                <a:latin typeface="+mn-lt"/>
              </a:rPr>
            </a:br>
            <a:r>
              <a:rPr lang="uk-UA" sz="3600" b="1" dirty="0">
                <a:latin typeface="+mn-lt"/>
              </a:rPr>
              <a:t>області та м. Херсон на 01.01.2021 рік, осіб</a:t>
            </a:r>
          </a:p>
        </p:txBody>
      </p:sp>
      <p:sp>
        <p:nvSpPr>
          <p:cNvPr id="5" name="TextBox 4">
            <a:extLst>
              <a:ext uri="{FF2B5EF4-FFF2-40B4-BE49-F238E27FC236}">
                <a16:creationId xmlns:a16="http://schemas.microsoft.com/office/drawing/2014/main" xmlns="" id="{245645D9-B1DF-4911-853A-D7BB025A1E9A}"/>
              </a:ext>
            </a:extLst>
          </p:cNvPr>
          <p:cNvSpPr txBox="1"/>
          <p:nvPr/>
        </p:nvSpPr>
        <p:spPr>
          <a:xfrm>
            <a:off x="0" y="6443294"/>
            <a:ext cx="12192000" cy="276999"/>
          </a:xfrm>
          <a:prstGeom prst="rect">
            <a:avLst/>
          </a:prstGeom>
          <a:noFill/>
        </p:spPr>
        <p:txBody>
          <a:bodyPr wrap="square" rtlCol="0">
            <a:spAutoFit/>
          </a:bodyPr>
          <a:lstStyle/>
          <a:p>
            <a:pPr algn="r"/>
            <a:r>
              <a:rPr lang="uk-UA" sz="1200" dirty="0"/>
              <a:t>Дані отримано з ГУ статистики у Херсонській області</a:t>
            </a:r>
          </a:p>
        </p:txBody>
      </p:sp>
      <p:graphicFrame>
        <p:nvGraphicFramePr>
          <p:cNvPr id="17" name="Місце для вмісту 16">
            <a:extLst>
              <a:ext uri="{FF2B5EF4-FFF2-40B4-BE49-F238E27FC236}">
                <a16:creationId xmlns:a16="http://schemas.microsoft.com/office/drawing/2014/main" xmlns="" id="{C0693741-ADD9-4A6B-A58F-45FD15DEE4A9}"/>
              </a:ext>
            </a:extLst>
          </p:cNvPr>
          <p:cNvGraphicFramePr>
            <a:graphicFrameLocks noGrp="1"/>
          </p:cNvGraphicFramePr>
          <p:nvPr>
            <p:ph idx="1"/>
            <p:extLst>
              <p:ext uri="{D42A27DB-BD31-4B8C-83A1-F6EECF244321}">
                <p14:modId xmlns:p14="http://schemas.microsoft.com/office/powerpoint/2010/main" val="3723374886"/>
              </p:ext>
            </p:extLst>
          </p:nvPr>
        </p:nvGraphicFramePr>
        <p:xfrm>
          <a:off x="1833716" y="1253352"/>
          <a:ext cx="8367252" cy="5067300"/>
        </p:xfrm>
        <a:graphic>
          <a:graphicData uri="http://schemas.openxmlformats.org/drawingml/2006/table">
            <a:tbl>
              <a:tblPr lastRow="1" bandRow="1">
                <a:tableStyleId>{5C22544A-7EE6-4342-B048-85BDC9FD1C3A}</a:tableStyleId>
              </a:tblPr>
              <a:tblGrid>
                <a:gridCol w="1805180">
                  <a:extLst>
                    <a:ext uri="{9D8B030D-6E8A-4147-A177-3AD203B41FA5}">
                      <a16:colId xmlns:a16="http://schemas.microsoft.com/office/drawing/2014/main" xmlns="" val="4140575740"/>
                    </a:ext>
                  </a:extLst>
                </a:gridCol>
                <a:gridCol w="1640518">
                  <a:extLst>
                    <a:ext uri="{9D8B030D-6E8A-4147-A177-3AD203B41FA5}">
                      <a16:colId xmlns:a16="http://schemas.microsoft.com/office/drawing/2014/main" xmlns="" val="3905736070"/>
                    </a:ext>
                  </a:extLst>
                </a:gridCol>
                <a:gridCol w="1640518">
                  <a:extLst>
                    <a:ext uri="{9D8B030D-6E8A-4147-A177-3AD203B41FA5}">
                      <a16:colId xmlns:a16="http://schemas.microsoft.com/office/drawing/2014/main" xmlns="" val="2951554861"/>
                    </a:ext>
                  </a:extLst>
                </a:gridCol>
                <a:gridCol w="1640518">
                  <a:extLst>
                    <a:ext uri="{9D8B030D-6E8A-4147-A177-3AD203B41FA5}">
                      <a16:colId xmlns:a16="http://schemas.microsoft.com/office/drawing/2014/main" xmlns="" val="3601763417"/>
                    </a:ext>
                  </a:extLst>
                </a:gridCol>
                <a:gridCol w="1640518">
                  <a:extLst>
                    <a:ext uri="{9D8B030D-6E8A-4147-A177-3AD203B41FA5}">
                      <a16:colId xmlns:a16="http://schemas.microsoft.com/office/drawing/2014/main" xmlns="" val="2279028634"/>
                    </a:ext>
                  </a:extLst>
                </a:gridCol>
              </a:tblGrid>
              <a:tr h="190500">
                <a:tc rowSpan="2">
                  <a:txBody>
                    <a:bodyPr/>
                    <a:lstStyle/>
                    <a:p>
                      <a:pPr algn="ctr" fontAlgn="b"/>
                      <a:r>
                        <a:rPr lang="uk-UA" sz="1600" b="1" u="none" strike="noStrike" noProof="0">
                          <a:effectLst/>
                        </a:rPr>
                        <a:t>Вікова категорія</a:t>
                      </a:r>
                      <a:endParaRPr lang="uk-UA" sz="1600" b="1" i="0" u="none" strike="noStrike" noProof="0">
                        <a:solidFill>
                          <a:srgbClr val="000000"/>
                        </a:solidFill>
                        <a:effectLst/>
                        <a:latin typeface="Calibri" panose="020F0502020204030204" pitchFamily="34" charset="0"/>
                      </a:endParaRPr>
                    </a:p>
                  </a:txBody>
                  <a:tcPr marL="9525" marR="9525" marT="9525" marB="0" anchor="ctr"/>
                </a:tc>
                <a:tc gridSpan="2">
                  <a:txBody>
                    <a:bodyPr/>
                    <a:lstStyle/>
                    <a:p>
                      <a:pPr algn="ctr" fontAlgn="b"/>
                      <a:r>
                        <a:rPr lang="uk-UA" sz="1600" b="1" u="none" strike="noStrike" noProof="0" dirty="0">
                          <a:effectLst/>
                        </a:rPr>
                        <a:t>Херсонська область</a:t>
                      </a:r>
                      <a:endParaRPr lang="uk-UA" sz="1600" b="1" i="0" u="none" strike="noStrike" noProof="0" dirty="0">
                        <a:solidFill>
                          <a:srgbClr val="000000"/>
                        </a:solidFill>
                        <a:effectLst/>
                        <a:latin typeface="Calibri" panose="020F0502020204030204" pitchFamily="34" charset="0"/>
                      </a:endParaRPr>
                    </a:p>
                  </a:txBody>
                  <a:tcPr marL="9525" marR="9525" marT="9525" marB="0" anchor="ctr"/>
                </a:tc>
                <a:tc hMerge="1">
                  <a:txBody>
                    <a:bodyPr/>
                    <a:lstStyle/>
                    <a:p>
                      <a:endParaRPr lang="ru-RU"/>
                    </a:p>
                  </a:txBody>
                  <a:tcPr/>
                </a:tc>
                <a:tc gridSpan="2">
                  <a:txBody>
                    <a:bodyPr/>
                    <a:lstStyle/>
                    <a:p>
                      <a:pPr algn="ctr" fontAlgn="b"/>
                      <a:r>
                        <a:rPr lang="uk-UA" sz="1600" b="1" u="none" strike="noStrike" noProof="0">
                          <a:effectLst/>
                        </a:rPr>
                        <a:t>м. Херсон</a:t>
                      </a:r>
                      <a:endParaRPr lang="uk-UA" sz="1600" b="1" i="0" u="none" strike="noStrike" noProof="0">
                        <a:solidFill>
                          <a:srgbClr val="000000"/>
                        </a:solidFill>
                        <a:effectLst/>
                        <a:latin typeface="Calibri" panose="020F0502020204030204" pitchFamily="34" charset="0"/>
                      </a:endParaRPr>
                    </a:p>
                  </a:txBody>
                  <a:tcPr marL="9525" marR="9525" marT="9525" marB="0" anchor="ctr"/>
                </a:tc>
                <a:tc h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428153484"/>
                  </a:ext>
                </a:extLst>
              </a:tr>
              <a:tr h="190500">
                <a:tc vMerge="1">
                  <a:txBody>
                    <a:bodyPr/>
                    <a:lstStyle/>
                    <a:p>
                      <a:pPr algn="l" fontAlgn="b"/>
                      <a:r>
                        <a:rPr lang="ru-RU" sz="1100" u="none" strike="noStrike" dirty="0" err="1">
                          <a:effectLst/>
                        </a:rPr>
                        <a:t>Вікова</a:t>
                      </a:r>
                      <a:r>
                        <a:rPr lang="ru-RU" sz="1100" u="none" strike="noStrike" dirty="0">
                          <a:effectLst/>
                        </a:rPr>
                        <a:t> </a:t>
                      </a:r>
                      <a:r>
                        <a:rPr lang="ru-RU" sz="1100" u="none" strike="noStrike" dirty="0" err="1">
                          <a:effectLst/>
                        </a:rPr>
                        <a:t>категорія</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uk-UA" sz="1600" b="0" i="1" u="none" strike="noStrike" noProof="0" dirty="0">
                          <a:effectLst/>
                        </a:rPr>
                        <a:t>Чоловіки</a:t>
                      </a:r>
                      <a:endParaRPr lang="uk-UA" sz="1600" b="0" i="1" u="none" strike="noStrike" noProof="0" dirty="0">
                        <a:solidFill>
                          <a:srgbClr val="000000"/>
                        </a:solidFill>
                        <a:effectLst/>
                        <a:latin typeface="Calibri" panose="020F0502020204030204" pitchFamily="34" charset="0"/>
                      </a:endParaRPr>
                    </a:p>
                  </a:txBody>
                  <a:tcPr marL="9525" marR="9525" marT="9525" marB="0" anchor="ctr"/>
                </a:tc>
                <a:tc>
                  <a:txBody>
                    <a:bodyPr/>
                    <a:lstStyle/>
                    <a:p>
                      <a:pPr algn="ctr" fontAlgn="b"/>
                      <a:r>
                        <a:rPr lang="uk-UA" sz="1600" b="0" i="1" u="none" strike="noStrike" noProof="0" dirty="0">
                          <a:effectLst/>
                        </a:rPr>
                        <a:t>Жінки</a:t>
                      </a:r>
                      <a:endParaRPr lang="uk-UA" sz="1600" b="0" i="1" u="none" strike="noStrike" noProof="0" dirty="0">
                        <a:solidFill>
                          <a:srgbClr val="000000"/>
                        </a:solidFill>
                        <a:effectLst/>
                        <a:latin typeface="Calibri" panose="020F0502020204030204" pitchFamily="34" charset="0"/>
                      </a:endParaRPr>
                    </a:p>
                  </a:txBody>
                  <a:tcPr marL="9525" marR="9525" marT="9525" marB="0" anchor="ctr"/>
                </a:tc>
                <a:tc>
                  <a:txBody>
                    <a:bodyPr/>
                    <a:lstStyle/>
                    <a:p>
                      <a:pPr algn="ctr" fontAlgn="b"/>
                      <a:r>
                        <a:rPr lang="uk-UA" sz="1600" b="0" i="1" u="none" strike="noStrike" noProof="0">
                          <a:effectLst/>
                        </a:rPr>
                        <a:t>Чоловіки</a:t>
                      </a:r>
                      <a:endParaRPr lang="uk-UA" sz="1600" b="0" i="1" u="none" strike="noStrike" noProof="0">
                        <a:solidFill>
                          <a:srgbClr val="000000"/>
                        </a:solidFill>
                        <a:effectLst/>
                        <a:latin typeface="Calibri" panose="020F0502020204030204" pitchFamily="34" charset="0"/>
                      </a:endParaRPr>
                    </a:p>
                  </a:txBody>
                  <a:tcPr marL="9525" marR="9525" marT="9525" marB="0" anchor="ctr"/>
                </a:tc>
                <a:tc>
                  <a:txBody>
                    <a:bodyPr/>
                    <a:lstStyle/>
                    <a:p>
                      <a:pPr algn="ctr" fontAlgn="b"/>
                      <a:r>
                        <a:rPr lang="uk-UA" sz="1600" b="0" i="1" u="none" strike="noStrike" noProof="0">
                          <a:effectLst/>
                        </a:rPr>
                        <a:t>Жінки</a:t>
                      </a:r>
                      <a:endParaRPr lang="uk-UA" sz="1600" b="0" i="1" u="none" strike="noStrike" noProof="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39576800"/>
                  </a:ext>
                </a:extLst>
              </a:tr>
              <a:tr h="190500">
                <a:tc>
                  <a:txBody>
                    <a:bodyPr/>
                    <a:lstStyle/>
                    <a:p>
                      <a:pPr algn="l" fontAlgn="b"/>
                      <a:r>
                        <a:rPr lang="uk-UA" sz="1600" b="1" u="none" strike="noStrike" noProof="0">
                          <a:effectLst/>
                        </a:rPr>
                        <a:t> 0–4</a:t>
                      </a:r>
                      <a:endParaRPr lang="uk-UA" sz="1600" b="1"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23416</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21746</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6602</a:t>
                      </a:r>
                      <a:endParaRPr lang="uk-UA" sz="16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6208</a:t>
                      </a:r>
                      <a:endParaRPr lang="uk-UA" sz="16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686515965"/>
                  </a:ext>
                </a:extLst>
              </a:tr>
              <a:tr h="190500">
                <a:tc>
                  <a:txBody>
                    <a:bodyPr/>
                    <a:lstStyle/>
                    <a:p>
                      <a:pPr algn="l" fontAlgn="b"/>
                      <a:r>
                        <a:rPr lang="uk-UA" sz="1600" b="1" u="none" strike="noStrike" noProof="0">
                          <a:effectLst/>
                        </a:rPr>
                        <a:t> 5–9</a:t>
                      </a:r>
                      <a:endParaRPr lang="uk-UA" sz="1600" b="1"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30685</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28644</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7991</a:t>
                      </a:r>
                      <a:endParaRPr lang="uk-UA" sz="16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7303</a:t>
                      </a:r>
                      <a:endParaRPr lang="uk-UA" sz="16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083084708"/>
                  </a:ext>
                </a:extLst>
              </a:tr>
              <a:tr h="190500">
                <a:tc>
                  <a:txBody>
                    <a:bodyPr/>
                    <a:lstStyle/>
                    <a:p>
                      <a:pPr algn="l" fontAlgn="b"/>
                      <a:r>
                        <a:rPr lang="uk-UA" sz="1600" b="1" u="none" strike="noStrike" noProof="0">
                          <a:effectLst/>
                        </a:rPr>
                        <a:t> 10–14</a:t>
                      </a:r>
                      <a:endParaRPr lang="uk-UA" sz="1600" b="1"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29983</a:t>
                      </a:r>
                      <a:endParaRPr lang="uk-UA" sz="16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28495</a:t>
                      </a:r>
                      <a:endParaRPr lang="uk-UA" sz="16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7626</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7154</a:t>
                      </a:r>
                      <a:endParaRPr lang="uk-UA" sz="16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794579500"/>
                  </a:ext>
                </a:extLst>
              </a:tr>
              <a:tr h="190500">
                <a:tc>
                  <a:txBody>
                    <a:bodyPr/>
                    <a:lstStyle/>
                    <a:p>
                      <a:pPr algn="l" fontAlgn="b"/>
                      <a:r>
                        <a:rPr lang="uk-UA" sz="1600" b="1" u="none" strike="noStrike" noProof="0">
                          <a:effectLst/>
                        </a:rPr>
                        <a:t> 15–19</a:t>
                      </a:r>
                      <a:endParaRPr lang="uk-UA" sz="1600" b="1"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24545</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22738</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7028</a:t>
                      </a:r>
                      <a:endParaRPr lang="uk-UA" sz="16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6382</a:t>
                      </a:r>
                      <a:endParaRPr lang="uk-UA" sz="16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315774381"/>
                  </a:ext>
                </a:extLst>
              </a:tr>
              <a:tr h="190500">
                <a:tc>
                  <a:txBody>
                    <a:bodyPr/>
                    <a:lstStyle/>
                    <a:p>
                      <a:pPr algn="l" fontAlgn="b"/>
                      <a:r>
                        <a:rPr lang="uk-UA" sz="1600" b="1" u="none" strike="noStrike" noProof="0">
                          <a:effectLst/>
                        </a:rPr>
                        <a:t> 20–24</a:t>
                      </a:r>
                      <a:endParaRPr lang="uk-UA" sz="1600" b="1"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25156</a:t>
                      </a:r>
                      <a:endParaRPr lang="uk-UA" sz="16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23777</a:t>
                      </a:r>
                      <a:endParaRPr lang="uk-UA" sz="16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6256</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5428</a:t>
                      </a:r>
                      <a:endParaRPr lang="uk-UA" sz="16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418892616"/>
                  </a:ext>
                </a:extLst>
              </a:tr>
              <a:tr h="190500">
                <a:tc>
                  <a:txBody>
                    <a:bodyPr/>
                    <a:lstStyle/>
                    <a:p>
                      <a:pPr algn="l" fontAlgn="b"/>
                      <a:r>
                        <a:rPr lang="uk-UA" sz="1600" b="1" u="none" strike="noStrike" noProof="0">
                          <a:effectLst/>
                        </a:rPr>
                        <a:t> 25–29</a:t>
                      </a:r>
                      <a:endParaRPr lang="uk-UA" sz="1600" b="1"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32975</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30581</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8448</a:t>
                      </a:r>
                      <a:endParaRPr lang="uk-UA" sz="16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7961</a:t>
                      </a:r>
                      <a:endParaRPr lang="uk-UA" sz="16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706134954"/>
                  </a:ext>
                </a:extLst>
              </a:tr>
              <a:tr h="190500">
                <a:tc>
                  <a:txBody>
                    <a:bodyPr/>
                    <a:lstStyle/>
                    <a:p>
                      <a:pPr algn="l" fontAlgn="b"/>
                      <a:r>
                        <a:rPr lang="uk-UA" sz="1600" b="1" u="none" strike="noStrike" noProof="0">
                          <a:effectLst/>
                        </a:rPr>
                        <a:t> 30–34</a:t>
                      </a:r>
                      <a:endParaRPr lang="uk-UA" sz="1600" b="1"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43679</a:t>
                      </a:r>
                      <a:endParaRPr lang="uk-UA" sz="16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40662</a:t>
                      </a:r>
                      <a:endParaRPr lang="uk-UA" sz="16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11343</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11336</a:t>
                      </a:r>
                      <a:endParaRPr lang="uk-UA" sz="16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810414346"/>
                  </a:ext>
                </a:extLst>
              </a:tr>
              <a:tr h="190500">
                <a:tc>
                  <a:txBody>
                    <a:bodyPr/>
                    <a:lstStyle/>
                    <a:p>
                      <a:pPr algn="l" fontAlgn="b"/>
                      <a:r>
                        <a:rPr lang="uk-UA" sz="1600" b="1" u="none" strike="noStrike" noProof="0">
                          <a:effectLst/>
                        </a:rPr>
                        <a:t> 35–39</a:t>
                      </a:r>
                      <a:endParaRPr lang="uk-UA" sz="1600" b="1"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41610</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40955</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12481</a:t>
                      </a:r>
                      <a:endParaRPr lang="uk-UA" sz="16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14488</a:t>
                      </a:r>
                      <a:endParaRPr lang="uk-UA" sz="16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339763431"/>
                  </a:ext>
                </a:extLst>
              </a:tr>
              <a:tr h="190500">
                <a:tc>
                  <a:txBody>
                    <a:bodyPr/>
                    <a:lstStyle/>
                    <a:p>
                      <a:pPr algn="l" fontAlgn="b"/>
                      <a:r>
                        <a:rPr lang="uk-UA" sz="1600" b="1" u="none" strike="noStrike" noProof="0">
                          <a:effectLst/>
                        </a:rPr>
                        <a:t> 40–44</a:t>
                      </a:r>
                      <a:endParaRPr lang="uk-UA" sz="1600" b="1"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36426</a:t>
                      </a:r>
                      <a:endParaRPr lang="uk-UA" sz="16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37226</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9730</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11203</a:t>
                      </a:r>
                      <a:endParaRPr lang="uk-UA" sz="16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35751616"/>
                  </a:ext>
                </a:extLst>
              </a:tr>
              <a:tr h="190500">
                <a:tc>
                  <a:txBody>
                    <a:bodyPr/>
                    <a:lstStyle/>
                    <a:p>
                      <a:pPr algn="l" fontAlgn="b"/>
                      <a:r>
                        <a:rPr lang="uk-UA" sz="1600" b="1" u="none" strike="noStrike" noProof="0">
                          <a:effectLst/>
                        </a:rPr>
                        <a:t> 45–49</a:t>
                      </a:r>
                      <a:endParaRPr lang="uk-UA" sz="1600" b="1"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34551</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37668</a:t>
                      </a:r>
                      <a:endParaRPr lang="uk-UA" sz="16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9192</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10786</a:t>
                      </a:r>
                      <a:endParaRPr lang="uk-UA" sz="16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248098341"/>
                  </a:ext>
                </a:extLst>
              </a:tr>
              <a:tr h="190500">
                <a:tc>
                  <a:txBody>
                    <a:bodyPr/>
                    <a:lstStyle/>
                    <a:p>
                      <a:pPr algn="l" fontAlgn="b"/>
                      <a:r>
                        <a:rPr lang="uk-UA" sz="1600" b="1" u="none" strike="noStrike" noProof="0">
                          <a:effectLst/>
                        </a:rPr>
                        <a:t> 50–54</a:t>
                      </a:r>
                      <a:endParaRPr lang="uk-UA" sz="1600" b="1"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30924</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36343</a:t>
                      </a:r>
                      <a:endParaRPr lang="uk-UA" sz="16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8114</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10447</a:t>
                      </a:r>
                      <a:endParaRPr lang="uk-UA" sz="16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693939592"/>
                  </a:ext>
                </a:extLst>
              </a:tr>
              <a:tr h="190500">
                <a:tc>
                  <a:txBody>
                    <a:bodyPr/>
                    <a:lstStyle/>
                    <a:p>
                      <a:pPr algn="l" fontAlgn="b"/>
                      <a:r>
                        <a:rPr lang="uk-UA" sz="1600" b="1" u="none" strike="noStrike" noProof="0">
                          <a:effectLst/>
                        </a:rPr>
                        <a:t> 55–59</a:t>
                      </a:r>
                      <a:endParaRPr lang="uk-UA" sz="1600" b="1"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32127</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40376</a:t>
                      </a:r>
                      <a:endParaRPr lang="uk-UA" sz="16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8503</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11621</a:t>
                      </a:r>
                      <a:endParaRPr lang="uk-UA" sz="1600" b="0" i="0" u="none" strike="noStrike" noProof="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700153391"/>
                  </a:ext>
                </a:extLst>
              </a:tr>
              <a:tr h="190500">
                <a:tc>
                  <a:txBody>
                    <a:bodyPr/>
                    <a:lstStyle/>
                    <a:p>
                      <a:pPr algn="l" fontAlgn="b"/>
                      <a:r>
                        <a:rPr lang="uk-UA" sz="1600" b="1" u="none" strike="noStrike" noProof="0">
                          <a:effectLst/>
                        </a:rPr>
                        <a:t> 60–64</a:t>
                      </a:r>
                      <a:endParaRPr lang="uk-UA" sz="1600" b="1"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29587</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41259</a:t>
                      </a:r>
                      <a:endParaRPr lang="uk-UA" sz="16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7201</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11237</a:t>
                      </a:r>
                      <a:endParaRPr lang="uk-UA" sz="1600" b="0" i="0" u="none" strike="noStrike" noProof="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68878772"/>
                  </a:ext>
                </a:extLst>
              </a:tr>
              <a:tr h="190500">
                <a:tc>
                  <a:txBody>
                    <a:bodyPr/>
                    <a:lstStyle/>
                    <a:p>
                      <a:pPr algn="l" fontAlgn="b"/>
                      <a:r>
                        <a:rPr lang="uk-UA" sz="1600" b="1" u="none" strike="noStrike" noProof="0">
                          <a:effectLst/>
                        </a:rPr>
                        <a:t> 65–69</a:t>
                      </a:r>
                      <a:endParaRPr lang="uk-UA" sz="1600" b="1"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23307</a:t>
                      </a:r>
                      <a:endParaRPr lang="uk-UA" sz="16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36905</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5877</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10323</a:t>
                      </a:r>
                      <a:endParaRPr lang="uk-UA" sz="1600" b="0" i="0" u="none" strike="noStrike" noProof="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773464039"/>
                  </a:ext>
                </a:extLst>
              </a:tr>
              <a:tr h="190500">
                <a:tc>
                  <a:txBody>
                    <a:bodyPr/>
                    <a:lstStyle/>
                    <a:p>
                      <a:pPr algn="l" fontAlgn="b"/>
                      <a:r>
                        <a:rPr lang="uk-UA" sz="1600" b="1" u="none" strike="noStrike" noProof="0">
                          <a:effectLst/>
                        </a:rPr>
                        <a:t> 70–74</a:t>
                      </a:r>
                      <a:endParaRPr lang="uk-UA" sz="1600" b="1"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15575</a:t>
                      </a:r>
                      <a:endParaRPr lang="uk-UA" sz="16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28950</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4456</a:t>
                      </a:r>
                      <a:endParaRPr lang="uk-UA" sz="16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9258</a:t>
                      </a:r>
                      <a:endParaRPr lang="uk-UA" sz="1600" b="0" i="0" u="none" strike="noStrike" noProof="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7086143"/>
                  </a:ext>
                </a:extLst>
              </a:tr>
              <a:tr h="190500">
                <a:tc>
                  <a:txBody>
                    <a:bodyPr/>
                    <a:lstStyle/>
                    <a:p>
                      <a:pPr algn="l" fontAlgn="b"/>
                      <a:r>
                        <a:rPr lang="uk-UA" sz="1600" b="1" u="none" strike="noStrike" noProof="0">
                          <a:effectLst/>
                        </a:rPr>
                        <a:t> 75–79</a:t>
                      </a:r>
                      <a:endParaRPr lang="uk-UA" sz="1600" b="1"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7064</a:t>
                      </a:r>
                      <a:endParaRPr lang="uk-UA" sz="16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17717</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2059</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5401</a:t>
                      </a:r>
                      <a:endParaRPr lang="uk-UA" sz="1600" b="0" i="0" u="none" strike="noStrike" noProof="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898521961"/>
                  </a:ext>
                </a:extLst>
              </a:tr>
              <a:tr h="190500">
                <a:tc>
                  <a:txBody>
                    <a:bodyPr/>
                    <a:lstStyle/>
                    <a:p>
                      <a:pPr algn="l" fontAlgn="b"/>
                      <a:r>
                        <a:rPr lang="uk-UA" sz="1600" b="1" u="none" strike="noStrike" noProof="0">
                          <a:effectLst/>
                        </a:rPr>
                        <a:t>80+</a:t>
                      </a:r>
                      <a:endParaRPr lang="uk-UA" sz="1600" b="1"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9867</a:t>
                      </a:r>
                      <a:endParaRPr lang="uk-UA" sz="16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29756</a:t>
                      </a:r>
                      <a:endParaRPr lang="uk-UA" sz="16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2563</a:t>
                      </a:r>
                      <a:endParaRPr lang="uk-UA" sz="16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8041</a:t>
                      </a:r>
                      <a:endParaRPr lang="uk-UA" sz="1600" b="0" i="0" u="none" strike="noStrike" noProof="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594156293"/>
                  </a:ext>
                </a:extLst>
              </a:tr>
              <a:tr h="190500">
                <a:tc>
                  <a:txBody>
                    <a:bodyPr/>
                    <a:lstStyle/>
                    <a:p>
                      <a:pPr algn="l" fontAlgn="b"/>
                      <a:r>
                        <a:rPr lang="uk-UA" sz="1600" u="none" strike="noStrike" noProof="0">
                          <a:effectLst/>
                        </a:rPr>
                        <a:t>Разом</a:t>
                      </a:r>
                      <a:endParaRPr lang="uk-UA" sz="16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471477</a:t>
                      </a:r>
                      <a:endParaRPr lang="uk-UA" sz="16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543798</a:t>
                      </a:r>
                      <a:endParaRPr lang="uk-UA" sz="16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a:effectLst/>
                        </a:rPr>
                        <a:t>125470</a:t>
                      </a:r>
                      <a:endParaRPr lang="uk-UA" sz="16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r" fontAlgn="b"/>
                      <a:r>
                        <a:rPr lang="uk-UA" sz="1600" u="none" strike="noStrike" noProof="0" dirty="0">
                          <a:effectLst/>
                        </a:rPr>
                        <a:t>154577</a:t>
                      </a:r>
                      <a:endParaRPr lang="uk-UA" sz="1600" b="0" i="0" u="none" strike="noStrike" noProof="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554654736"/>
                  </a:ext>
                </a:extLst>
              </a:tr>
            </a:tbl>
          </a:graphicData>
        </a:graphic>
      </p:graphicFrame>
      <p:sp>
        <p:nvSpPr>
          <p:cNvPr id="3" name="Місце для номера слайда 2">
            <a:extLst>
              <a:ext uri="{FF2B5EF4-FFF2-40B4-BE49-F238E27FC236}">
                <a16:creationId xmlns:a16="http://schemas.microsoft.com/office/drawing/2014/main" xmlns="" id="{37BDAB0E-84ED-4C25-B464-9E72C3E573AB}"/>
              </a:ext>
            </a:extLst>
          </p:cNvPr>
          <p:cNvSpPr>
            <a:spLocks noGrp="1"/>
          </p:cNvSpPr>
          <p:nvPr>
            <p:ph type="sldNum" sz="quarter" idx="12"/>
          </p:nvPr>
        </p:nvSpPr>
        <p:spPr/>
        <p:txBody>
          <a:bodyPr/>
          <a:lstStyle/>
          <a:p>
            <a:fld id="{D19E0249-FE9F-4BCB-9A91-FA3685BA4489}" type="slidenum">
              <a:rPr lang="ru-RU" smtClean="0"/>
              <a:t>32</a:t>
            </a:fld>
            <a:endParaRPr lang="ru-RU"/>
          </a:p>
        </p:txBody>
      </p:sp>
    </p:spTree>
    <p:extLst>
      <p:ext uri="{BB962C8B-B14F-4D97-AF65-F5344CB8AC3E}">
        <p14:creationId xmlns:p14="http://schemas.microsoft.com/office/powerpoint/2010/main" val="1440690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613D33-D9DF-490B-8616-CD0B6AF45AD8}"/>
              </a:ext>
            </a:extLst>
          </p:cNvPr>
          <p:cNvSpPr>
            <a:spLocks noGrp="1"/>
          </p:cNvSpPr>
          <p:nvPr>
            <p:ph type="title"/>
          </p:nvPr>
        </p:nvSpPr>
        <p:spPr>
          <a:xfrm>
            <a:off x="-1" y="365125"/>
            <a:ext cx="12191999" cy="732155"/>
          </a:xfrm>
        </p:spPr>
        <p:txBody>
          <a:bodyPr>
            <a:noAutofit/>
          </a:bodyPr>
          <a:lstStyle/>
          <a:p>
            <a:pPr algn="ctr"/>
            <a:r>
              <a:rPr lang="uk-UA" sz="3600" b="1" dirty="0">
                <a:latin typeface="+mn-lt"/>
              </a:rPr>
              <a:t>Статево-віковий розподіл населення області</a:t>
            </a:r>
            <a:br>
              <a:rPr lang="uk-UA" sz="3600" b="1" dirty="0">
                <a:latin typeface="+mn-lt"/>
              </a:rPr>
            </a:br>
            <a:r>
              <a:rPr lang="uk-UA" sz="3600" b="1" dirty="0">
                <a:latin typeface="+mn-lt"/>
              </a:rPr>
              <a:t>на 01.01.2021 рік, осіб</a:t>
            </a:r>
          </a:p>
        </p:txBody>
      </p:sp>
      <p:sp>
        <p:nvSpPr>
          <p:cNvPr id="5" name="TextBox 4">
            <a:extLst>
              <a:ext uri="{FF2B5EF4-FFF2-40B4-BE49-F238E27FC236}">
                <a16:creationId xmlns:a16="http://schemas.microsoft.com/office/drawing/2014/main" xmlns="" id="{245645D9-B1DF-4911-853A-D7BB025A1E9A}"/>
              </a:ext>
            </a:extLst>
          </p:cNvPr>
          <p:cNvSpPr txBox="1"/>
          <p:nvPr/>
        </p:nvSpPr>
        <p:spPr>
          <a:xfrm>
            <a:off x="0" y="6443294"/>
            <a:ext cx="12192000" cy="276999"/>
          </a:xfrm>
          <a:prstGeom prst="rect">
            <a:avLst/>
          </a:prstGeom>
          <a:noFill/>
        </p:spPr>
        <p:txBody>
          <a:bodyPr wrap="square" rtlCol="0">
            <a:spAutoFit/>
          </a:bodyPr>
          <a:lstStyle/>
          <a:p>
            <a:pPr algn="r"/>
            <a:r>
              <a:rPr lang="uk-UA" sz="1200" dirty="0"/>
              <a:t>Дані отримано з ГУ статистики у Херсонській області</a:t>
            </a:r>
          </a:p>
        </p:txBody>
      </p:sp>
      <p:graphicFrame>
        <p:nvGraphicFramePr>
          <p:cNvPr id="6" name="Місце для вмісту 5">
            <a:extLst>
              <a:ext uri="{FF2B5EF4-FFF2-40B4-BE49-F238E27FC236}">
                <a16:creationId xmlns:a16="http://schemas.microsoft.com/office/drawing/2014/main" xmlns="" id="{8BDC84F3-F9D1-421B-B7AF-42449B869E96}"/>
              </a:ext>
            </a:extLst>
          </p:cNvPr>
          <p:cNvGraphicFramePr>
            <a:graphicFrameLocks noGrp="1"/>
          </p:cNvGraphicFramePr>
          <p:nvPr>
            <p:ph idx="1"/>
            <p:extLst>
              <p:ext uri="{D42A27DB-BD31-4B8C-83A1-F6EECF244321}">
                <p14:modId xmlns:p14="http://schemas.microsoft.com/office/powerpoint/2010/main" val="1760995527"/>
              </p:ext>
            </p:extLst>
          </p:nvPr>
        </p:nvGraphicFramePr>
        <p:xfrm>
          <a:off x="838200" y="1097279"/>
          <a:ext cx="10515600" cy="5395595"/>
        </p:xfrm>
        <a:graphic>
          <a:graphicData uri="http://schemas.openxmlformats.org/drawingml/2006/chart">
            <c:chart xmlns:c="http://schemas.openxmlformats.org/drawingml/2006/chart" xmlns:r="http://schemas.openxmlformats.org/officeDocument/2006/relationships" r:id="rId2"/>
          </a:graphicData>
        </a:graphic>
      </p:graphicFrame>
      <p:sp>
        <p:nvSpPr>
          <p:cNvPr id="3" name="Місце для номера слайда 2">
            <a:extLst>
              <a:ext uri="{FF2B5EF4-FFF2-40B4-BE49-F238E27FC236}">
                <a16:creationId xmlns:a16="http://schemas.microsoft.com/office/drawing/2014/main" xmlns="" id="{B6A96BD4-1485-40DC-A69B-E4A0E56739BF}"/>
              </a:ext>
            </a:extLst>
          </p:cNvPr>
          <p:cNvSpPr>
            <a:spLocks noGrp="1"/>
          </p:cNvSpPr>
          <p:nvPr>
            <p:ph type="sldNum" sz="quarter" idx="12"/>
          </p:nvPr>
        </p:nvSpPr>
        <p:spPr/>
        <p:txBody>
          <a:bodyPr/>
          <a:lstStyle/>
          <a:p>
            <a:fld id="{D19E0249-FE9F-4BCB-9A91-FA3685BA4489}" type="slidenum">
              <a:rPr lang="ru-RU" smtClean="0"/>
              <a:t>33</a:t>
            </a:fld>
            <a:endParaRPr lang="ru-RU"/>
          </a:p>
        </p:txBody>
      </p:sp>
    </p:spTree>
    <p:extLst>
      <p:ext uri="{BB962C8B-B14F-4D97-AF65-F5344CB8AC3E}">
        <p14:creationId xmlns:p14="http://schemas.microsoft.com/office/powerpoint/2010/main" val="3796823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613D33-D9DF-490B-8616-CD0B6AF45AD8}"/>
              </a:ext>
            </a:extLst>
          </p:cNvPr>
          <p:cNvSpPr>
            <a:spLocks noGrp="1"/>
          </p:cNvSpPr>
          <p:nvPr>
            <p:ph type="title"/>
          </p:nvPr>
        </p:nvSpPr>
        <p:spPr>
          <a:xfrm>
            <a:off x="-1" y="365125"/>
            <a:ext cx="12191999" cy="732155"/>
          </a:xfrm>
        </p:spPr>
        <p:txBody>
          <a:bodyPr>
            <a:noAutofit/>
          </a:bodyPr>
          <a:lstStyle/>
          <a:p>
            <a:pPr algn="ctr"/>
            <a:r>
              <a:rPr lang="uk-UA" sz="3600" b="1" dirty="0">
                <a:latin typeface="+mn-lt"/>
              </a:rPr>
              <a:t>Статево-віковий розподіл населення м. Херсон</a:t>
            </a:r>
            <a:br>
              <a:rPr lang="uk-UA" sz="3600" b="1" dirty="0">
                <a:latin typeface="+mn-lt"/>
              </a:rPr>
            </a:br>
            <a:r>
              <a:rPr lang="uk-UA" sz="3600" b="1" dirty="0">
                <a:latin typeface="+mn-lt"/>
              </a:rPr>
              <a:t>на 01.01.2021 рік, осіб</a:t>
            </a:r>
          </a:p>
        </p:txBody>
      </p:sp>
      <p:sp>
        <p:nvSpPr>
          <p:cNvPr id="5" name="TextBox 4">
            <a:extLst>
              <a:ext uri="{FF2B5EF4-FFF2-40B4-BE49-F238E27FC236}">
                <a16:creationId xmlns:a16="http://schemas.microsoft.com/office/drawing/2014/main" xmlns="" id="{245645D9-B1DF-4911-853A-D7BB025A1E9A}"/>
              </a:ext>
            </a:extLst>
          </p:cNvPr>
          <p:cNvSpPr txBox="1"/>
          <p:nvPr/>
        </p:nvSpPr>
        <p:spPr>
          <a:xfrm>
            <a:off x="0" y="6443294"/>
            <a:ext cx="12192000" cy="276999"/>
          </a:xfrm>
          <a:prstGeom prst="rect">
            <a:avLst/>
          </a:prstGeom>
          <a:noFill/>
        </p:spPr>
        <p:txBody>
          <a:bodyPr wrap="square" rtlCol="0">
            <a:spAutoFit/>
          </a:bodyPr>
          <a:lstStyle/>
          <a:p>
            <a:pPr algn="r"/>
            <a:r>
              <a:rPr lang="uk-UA" sz="1200" dirty="0"/>
              <a:t>Дані отримано з ГУ статистики у Херсонській області</a:t>
            </a:r>
          </a:p>
        </p:txBody>
      </p:sp>
      <p:graphicFrame>
        <p:nvGraphicFramePr>
          <p:cNvPr id="7" name="Місце для вмісту 6">
            <a:extLst>
              <a:ext uri="{FF2B5EF4-FFF2-40B4-BE49-F238E27FC236}">
                <a16:creationId xmlns:a16="http://schemas.microsoft.com/office/drawing/2014/main" xmlns="" id="{142B5E94-89EC-4FDD-A2D2-3E1A03EF19A0}"/>
              </a:ext>
            </a:extLst>
          </p:cNvPr>
          <p:cNvGraphicFramePr>
            <a:graphicFrameLocks noGrp="1"/>
          </p:cNvGraphicFramePr>
          <p:nvPr>
            <p:ph idx="1"/>
            <p:extLst>
              <p:ext uri="{D42A27DB-BD31-4B8C-83A1-F6EECF244321}">
                <p14:modId xmlns:p14="http://schemas.microsoft.com/office/powerpoint/2010/main" val="2309767415"/>
              </p:ext>
            </p:extLst>
          </p:nvPr>
        </p:nvGraphicFramePr>
        <p:xfrm>
          <a:off x="838200" y="1097280"/>
          <a:ext cx="10515600" cy="5346014"/>
        </p:xfrm>
        <a:graphic>
          <a:graphicData uri="http://schemas.openxmlformats.org/drawingml/2006/chart">
            <c:chart xmlns:c="http://schemas.openxmlformats.org/drawingml/2006/chart" xmlns:r="http://schemas.openxmlformats.org/officeDocument/2006/relationships" r:id="rId3"/>
          </a:graphicData>
        </a:graphic>
      </p:graphicFrame>
      <p:sp>
        <p:nvSpPr>
          <p:cNvPr id="3" name="Місце для номера слайда 2">
            <a:extLst>
              <a:ext uri="{FF2B5EF4-FFF2-40B4-BE49-F238E27FC236}">
                <a16:creationId xmlns:a16="http://schemas.microsoft.com/office/drawing/2014/main" xmlns="" id="{CFE7BC92-A7A3-4AE8-9F0D-998BC44F401B}"/>
              </a:ext>
            </a:extLst>
          </p:cNvPr>
          <p:cNvSpPr>
            <a:spLocks noGrp="1"/>
          </p:cNvSpPr>
          <p:nvPr>
            <p:ph type="sldNum" sz="quarter" idx="12"/>
          </p:nvPr>
        </p:nvSpPr>
        <p:spPr/>
        <p:txBody>
          <a:bodyPr/>
          <a:lstStyle/>
          <a:p>
            <a:fld id="{D19E0249-FE9F-4BCB-9A91-FA3685BA4489}" type="slidenum">
              <a:rPr lang="ru-RU" smtClean="0"/>
              <a:t>34</a:t>
            </a:fld>
            <a:endParaRPr lang="ru-RU"/>
          </a:p>
        </p:txBody>
      </p:sp>
    </p:spTree>
    <p:extLst>
      <p:ext uri="{BB962C8B-B14F-4D97-AF65-F5344CB8AC3E}">
        <p14:creationId xmlns:p14="http://schemas.microsoft.com/office/powerpoint/2010/main" val="785834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613D33-D9DF-490B-8616-CD0B6AF45AD8}"/>
              </a:ext>
            </a:extLst>
          </p:cNvPr>
          <p:cNvSpPr>
            <a:spLocks noGrp="1"/>
          </p:cNvSpPr>
          <p:nvPr>
            <p:ph type="title"/>
          </p:nvPr>
        </p:nvSpPr>
        <p:spPr>
          <a:xfrm>
            <a:off x="838200" y="365125"/>
            <a:ext cx="10515600" cy="732155"/>
          </a:xfrm>
        </p:spPr>
        <p:txBody>
          <a:bodyPr>
            <a:noAutofit/>
          </a:bodyPr>
          <a:lstStyle/>
          <a:p>
            <a:pPr algn="ctr"/>
            <a:r>
              <a:rPr lang="uk-UA" sz="3600" b="1" dirty="0">
                <a:latin typeface="+mn-lt"/>
              </a:rPr>
              <a:t>Середній вік населення </a:t>
            </a:r>
            <a:r>
              <a:rPr lang="ru-RU" sz="3600" b="1" dirty="0">
                <a:latin typeface="+mn-lt"/>
              </a:rPr>
              <a:t>ХМТГ </a:t>
            </a:r>
            <a:r>
              <a:rPr lang="uk-UA" sz="3600" b="1" dirty="0">
                <a:latin typeface="+mn-lt"/>
              </a:rPr>
              <a:t>на 01.01.2021 року</a:t>
            </a:r>
          </a:p>
        </p:txBody>
      </p:sp>
      <p:graphicFrame>
        <p:nvGraphicFramePr>
          <p:cNvPr id="4" name="Диаграмма 2">
            <a:extLst>
              <a:ext uri="{FF2B5EF4-FFF2-40B4-BE49-F238E27FC236}">
                <a16:creationId xmlns:a16="http://schemas.microsoft.com/office/drawing/2014/main" xmlns="" id="{00000000-0008-0000-0F00-000003000000}"/>
              </a:ext>
            </a:extLst>
          </p:cNvPr>
          <p:cNvGraphicFramePr>
            <a:graphicFrameLocks noGrp="1"/>
          </p:cNvGraphicFramePr>
          <p:nvPr>
            <p:ph idx="1"/>
            <p:extLst>
              <p:ext uri="{D42A27DB-BD31-4B8C-83A1-F6EECF244321}">
                <p14:modId xmlns:p14="http://schemas.microsoft.com/office/powerpoint/2010/main" val="3784651506"/>
              </p:ext>
            </p:extLst>
          </p:nvPr>
        </p:nvGraphicFramePr>
        <p:xfrm>
          <a:off x="838200" y="1096963"/>
          <a:ext cx="10515600" cy="508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56320D54-AAB1-4D71-9025-FECF5427E726}"/>
              </a:ext>
            </a:extLst>
          </p:cNvPr>
          <p:cNvSpPr txBox="1"/>
          <p:nvPr/>
        </p:nvSpPr>
        <p:spPr>
          <a:xfrm>
            <a:off x="0" y="6443294"/>
            <a:ext cx="12192000" cy="276999"/>
          </a:xfrm>
          <a:prstGeom prst="rect">
            <a:avLst/>
          </a:prstGeom>
          <a:noFill/>
        </p:spPr>
        <p:txBody>
          <a:bodyPr wrap="square" rtlCol="0">
            <a:spAutoFit/>
          </a:bodyPr>
          <a:lstStyle/>
          <a:p>
            <a:pPr algn="r"/>
            <a:r>
              <a:rPr lang="uk-UA" sz="1200" dirty="0"/>
              <a:t>Дані отримано з ГУ статистики у Херсонській області</a:t>
            </a:r>
          </a:p>
        </p:txBody>
      </p:sp>
      <p:sp>
        <p:nvSpPr>
          <p:cNvPr id="3" name="Місце для номера слайда 2">
            <a:extLst>
              <a:ext uri="{FF2B5EF4-FFF2-40B4-BE49-F238E27FC236}">
                <a16:creationId xmlns:a16="http://schemas.microsoft.com/office/drawing/2014/main" xmlns="" id="{4A1664A0-DCF5-4D4A-952F-D8D694845F16}"/>
              </a:ext>
            </a:extLst>
          </p:cNvPr>
          <p:cNvSpPr>
            <a:spLocks noGrp="1"/>
          </p:cNvSpPr>
          <p:nvPr>
            <p:ph type="sldNum" sz="quarter" idx="12"/>
          </p:nvPr>
        </p:nvSpPr>
        <p:spPr/>
        <p:txBody>
          <a:bodyPr/>
          <a:lstStyle/>
          <a:p>
            <a:fld id="{D19E0249-FE9F-4BCB-9A91-FA3685BA4489}" type="slidenum">
              <a:rPr lang="ru-RU" smtClean="0"/>
              <a:t>35</a:t>
            </a:fld>
            <a:endParaRPr lang="ru-RU"/>
          </a:p>
        </p:txBody>
      </p:sp>
    </p:spTree>
    <p:extLst>
      <p:ext uri="{BB962C8B-B14F-4D97-AF65-F5344CB8AC3E}">
        <p14:creationId xmlns:p14="http://schemas.microsoft.com/office/powerpoint/2010/main" val="3222708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07774EE-879A-453E-A32E-7ABC0D63A930}"/>
              </a:ext>
            </a:extLst>
          </p:cNvPr>
          <p:cNvSpPr>
            <a:spLocks noGrp="1"/>
          </p:cNvSpPr>
          <p:nvPr>
            <p:ph type="title"/>
          </p:nvPr>
        </p:nvSpPr>
        <p:spPr>
          <a:xfrm>
            <a:off x="0" y="147980"/>
            <a:ext cx="12192000" cy="546169"/>
          </a:xfrm>
        </p:spPr>
        <p:txBody>
          <a:bodyPr>
            <a:noAutofit/>
          </a:bodyPr>
          <a:lstStyle/>
          <a:p>
            <a:pPr algn="ctr"/>
            <a:r>
              <a:rPr lang="uk-UA" sz="3600" b="1" dirty="0">
                <a:latin typeface="+mn-lt"/>
              </a:rPr>
              <a:t>ДОВГЕ ТА ЗДОРОВЕ ЖИТТЯ</a:t>
            </a:r>
          </a:p>
        </p:txBody>
      </p:sp>
      <p:sp>
        <p:nvSpPr>
          <p:cNvPr id="43" name="Місце для тексту 42">
            <a:extLst>
              <a:ext uri="{FF2B5EF4-FFF2-40B4-BE49-F238E27FC236}">
                <a16:creationId xmlns:a16="http://schemas.microsoft.com/office/drawing/2014/main" xmlns="" id="{9038C215-F395-4684-93F9-87C3141CF9ED}"/>
              </a:ext>
            </a:extLst>
          </p:cNvPr>
          <p:cNvSpPr>
            <a:spLocks noGrp="1"/>
          </p:cNvSpPr>
          <p:nvPr>
            <p:ph type="body" idx="1"/>
          </p:nvPr>
        </p:nvSpPr>
        <p:spPr>
          <a:xfrm>
            <a:off x="836612" y="747728"/>
            <a:ext cx="5157787" cy="589755"/>
          </a:xfrm>
        </p:spPr>
        <p:txBody>
          <a:bodyPr>
            <a:normAutofit fontScale="92500" lnSpcReduction="20000"/>
          </a:bodyPr>
          <a:lstStyle/>
          <a:p>
            <a:pPr algn="ctr"/>
            <a:r>
              <a:rPr lang="uk-UA" dirty="0"/>
              <a:t>Середня очікувана тривалість життя при народженні, років</a:t>
            </a:r>
          </a:p>
        </p:txBody>
      </p:sp>
      <p:sp>
        <p:nvSpPr>
          <p:cNvPr id="45" name="Місце для тексту 44">
            <a:extLst>
              <a:ext uri="{FF2B5EF4-FFF2-40B4-BE49-F238E27FC236}">
                <a16:creationId xmlns:a16="http://schemas.microsoft.com/office/drawing/2014/main" xmlns="" id="{426A3A97-3615-4FF1-A061-2066F56524FA}"/>
              </a:ext>
            </a:extLst>
          </p:cNvPr>
          <p:cNvSpPr>
            <a:spLocks noGrp="1"/>
          </p:cNvSpPr>
          <p:nvPr>
            <p:ph type="body" sz="quarter" idx="3"/>
          </p:nvPr>
        </p:nvSpPr>
        <p:spPr>
          <a:xfrm>
            <a:off x="6096000" y="630650"/>
            <a:ext cx="5183188" cy="823912"/>
          </a:xfrm>
        </p:spPr>
        <p:txBody>
          <a:bodyPr>
            <a:normAutofit fontScale="92500" lnSpcReduction="20000"/>
          </a:bodyPr>
          <a:lstStyle/>
          <a:p>
            <a:pPr algn="ctr"/>
            <a:r>
              <a:rPr lang="uk-UA" dirty="0"/>
              <a:t>Загальний коефіцієнт приросту (скорочення) чисельності населення, на 1000 осіб наявного населення, проміле</a:t>
            </a:r>
          </a:p>
        </p:txBody>
      </p:sp>
      <p:sp>
        <p:nvSpPr>
          <p:cNvPr id="51" name="TextBox 50">
            <a:extLst>
              <a:ext uri="{FF2B5EF4-FFF2-40B4-BE49-F238E27FC236}">
                <a16:creationId xmlns:a16="http://schemas.microsoft.com/office/drawing/2014/main" xmlns="" id="{6FB74C9E-A7EF-4733-AE6D-B14B0C2C82F5}"/>
              </a:ext>
            </a:extLst>
          </p:cNvPr>
          <p:cNvSpPr txBox="1"/>
          <p:nvPr/>
        </p:nvSpPr>
        <p:spPr>
          <a:xfrm>
            <a:off x="337588" y="6044461"/>
            <a:ext cx="11516823" cy="430887"/>
          </a:xfrm>
          <a:prstGeom prst="rect">
            <a:avLst/>
          </a:prstGeom>
          <a:noFill/>
        </p:spPr>
        <p:txBody>
          <a:bodyPr wrap="square">
            <a:spAutoFit/>
          </a:bodyPr>
          <a:lstStyle/>
          <a:p>
            <a:pPr algn="ctr"/>
            <a:r>
              <a:rPr lang="uk-UA" sz="1100" dirty="0"/>
              <a:t>Інформація для проведення розрахунку індексу регіонального людського розвитку надається без урахування даних тимчасово окупованої території Автономної Республіки Крим,</a:t>
            </a:r>
            <a:br>
              <a:rPr lang="uk-UA" sz="1100" dirty="0"/>
            </a:br>
            <a:r>
              <a:rPr lang="uk-UA" sz="1100" dirty="0"/>
              <a:t>м. Севастополя та частини території проведення антитерористичної операції</a:t>
            </a:r>
          </a:p>
        </p:txBody>
      </p:sp>
      <p:pic>
        <p:nvPicPr>
          <p:cNvPr id="6" name="Місце для вмісту 5">
            <a:extLst>
              <a:ext uri="{FF2B5EF4-FFF2-40B4-BE49-F238E27FC236}">
                <a16:creationId xmlns:a16="http://schemas.microsoft.com/office/drawing/2014/main" xmlns="" id="{CEB86DD2-3E6B-4E57-9313-1AD2660308B3}"/>
              </a:ext>
            </a:extLst>
          </p:cNvPr>
          <p:cNvPicPr>
            <a:picLocks noGrp="1" noChangeAspect="1"/>
          </p:cNvPicPr>
          <p:nvPr>
            <p:ph sz="half" idx="2"/>
          </p:nvPr>
        </p:nvPicPr>
        <p:blipFill>
          <a:blip r:embed="rId2"/>
          <a:stretch>
            <a:fillRect/>
          </a:stretch>
        </p:blipFill>
        <p:spPr>
          <a:xfrm>
            <a:off x="992778" y="1423041"/>
            <a:ext cx="4298290" cy="4658792"/>
          </a:xfrm>
        </p:spPr>
      </p:pic>
      <p:pic>
        <p:nvPicPr>
          <p:cNvPr id="14" name="Місце для вмісту 13">
            <a:extLst>
              <a:ext uri="{FF2B5EF4-FFF2-40B4-BE49-F238E27FC236}">
                <a16:creationId xmlns:a16="http://schemas.microsoft.com/office/drawing/2014/main" xmlns="" id="{92366E5E-7453-45B0-A065-F5D6590BDCCA}"/>
              </a:ext>
            </a:extLst>
          </p:cNvPr>
          <p:cNvPicPr>
            <a:picLocks noGrp="1" noChangeAspect="1"/>
          </p:cNvPicPr>
          <p:nvPr>
            <p:ph sz="quarter" idx="4"/>
          </p:nvPr>
        </p:nvPicPr>
        <p:blipFill>
          <a:blip r:embed="rId3"/>
          <a:stretch>
            <a:fillRect/>
          </a:stretch>
        </p:blipFill>
        <p:spPr>
          <a:xfrm>
            <a:off x="6577847" y="1423041"/>
            <a:ext cx="4298289" cy="4658790"/>
          </a:xfrm>
        </p:spPr>
      </p:pic>
      <p:sp>
        <p:nvSpPr>
          <p:cNvPr id="9" name="TextBox 8">
            <a:extLst>
              <a:ext uri="{FF2B5EF4-FFF2-40B4-BE49-F238E27FC236}">
                <a16:creationId xmlns:a16="http://schemas.microsoft.com/office/drawing/2014/main" xmlns="" id="{9D218221-C36C-41A6-A842-CBA3E1849993}"/>
              </a:ext>
            </a:extLst>
          </p:cNvPr>
          <p:cNvSpPr txBox="1"/>
          <p:nvPr/>
        </p:nvSpPr>
        <p:spPr>
          <a:xfrm>
            <a:off x="0" y="6508929"/>
            <a:ext cx="12192000" cy="276999"/>
          </a:xfrm>
          <a:prstGeom prst="rect">
            <a:avLst/>
          </a:prstGeom>
          <a:noFill/>
        </p:spPr>
        <p:txBody>
          <a:bodyPr wrap="square" rtlCol="0">
            <a:spAutoFit/>
          </a:bodyPr>
          <a:lstStyle/>
          <a:p>
            <a:pPr algn="r"/>
            <a:r>
              <a:rPr lang="uk-UA" sz="1200" dirty="0"/>
              <a:t>Дані отримано з </a:t>
            </a:r>
            <a:r>
              <a:rPr lang="fr-MA" sz="1200" dirty="0"/>
              <a:t>https://www.minregion.gov.ua/wp-content/uploads/2021/09/prezentacziya-irlr-2020.pdf</a:t>
            </a:r>
            <a:endParaRPr lang="uk-UA" sz="1200" dirty="0"/>
          </a:p>
        </p:txBody>
      </p:sp>
      <p:sp>
        <p:nvSpPr>
          <p:cNvPr id="3" name="Місце для номера слайда 2">
            <a:extLst>
              <a:ext uri="{FF2B5EF4-FFF2-40B4-BE49-F238E27FC236}">
                <a16:creationId xmlns:a16="http://schemas.microsoft.com/office/drawing/2014/main" xmlns="" id="{ABD27FC3-A606-43E5-9FE3-656A7FE10A3D}"/>
              </a:ext>
            </a:extLst>
          </p:cNvPr>
          <p:cNvSpPr>
            <a:spLocks noGrp="1"/>
          </p:cNvSpPr>
          <p:nvPr>
            <p:ph type="sldNum" sz="quarter" idx="12"/>
          </p:nvPr>
        </p:nvSpPr>
        <p:spPr/>
        <p:txBody>
          <a:bodyPr/>
          <a:lstStyle/>
          <a:p>
            <a:fld id="{D19E0249-FE9F-4BCB-9A91-FA3685BA4489}" type="slidenum">
              <a:rPr lang="ru-RU" smtClean="0"/>
              <a:t>36</a:t>
            </a:fld>
            <a:endParaRPr lang="ru-RU"/>
          </a:p>
        </p:txBody>
      </p:sp>
    </p:spTree>
    <p:extLst>
      <p:ext uri="{BB962C8B-B14F-4D97-AF65-F5344CB8AC3E}">
        <p14:creationId xmlns:p14="http://schemas.microsoft.com/office/powerpoint/2010/main" val="2237933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07774EE-879A-453E-A32E-7ABC0D63A930}"/>
              </a:ext>
            </a:extLst>
          </p:cNvPr>
          <p:cNvSpPr>
            <a:spLocks noGrp="1"/>
          </p:cNvSpPr>
          <p:nvPr>
            <p:ph type="title"/>
          </p:nvPr>
        </p:nvSpPr>
        <p:spPr>
          <a:xfrm>
            <a:off x="0" y="201294"/>
            <a:ext cx="12192000" cy="557166"/>
          </a:xfrm>
        </p:spPr>
        <p:txBody>
          <a:bodyPr>
            <a:noAutofit/>
          </a:bodyPr>
          <a:lstStyle/>
          <a:p>
            <a:pPr algn="ctr"/>
            <a:r>
              <a:rPr lang="uk-UA" sz="3600" b="1" dirty="0">
                <a:latin typeface="+mn-lt"/>
              </a:rPr>
              <a:t>ДОВГЕ ТА ЗДОРОВЕ ЖИТТЯ</a:t>
            </a:r>
          </a:p>
        </p:txBody>
      </p:sp>
      <p:sp>
        <p:nvSpPr>
          <p:cNvPr id="26" name="TextBox 25">
            <a:extLst>
              <a:ext uri="{FF2B5EF4-FFF2-40B4-BE49-F238E27FC236}">
                <a16:creationId xmlns:a16="http://schemas.microsoft.com/office/drawing/2014/main" xmlns="" id="{7ED47771-37F5-4D18-9019-4B260524A62D}"/>
              </a:ext>
            </a:extLst>
          </p:cNvPr>
          <p:cNvSpPr txBox="1"/>
          <p:nvPr/>
        </p:nvSpPr>
        <p:spPr>
          <a:xfrm>
            <a:off x="2377440" y="666267"/>
            <a:ext cx="7437120" cy="769441"/>
          </a:xfrm>
          <a:prstGeom prst="rect">
            <a:avLst/>
          </a:prstGeom>
          <a:noFill/>
        </p:spPr>
        <p:txBody>
          <a:bodyPr wrap="square">
            <a:spAutoFit/>
          </a:bodyPr>
          <a:lstStyle/>
          <a:p>
            <a:pPr algn="ctr"/>
            <a:r>
              <a:rPr lang="uk-UA" sz="2200" b="1" dirty="0"/>
              <a:t>Коефіцієнт смертності від навмисного </a:t>
            </a:r>
            <a:r>
              <a:rPr lang="uk-UA" sz="2200" b="1" dirty="0" err="1"/>
              <a:t>самоушкодження</a:t>
            </a:r>
            <a:r>
              <a:rPr lang="uk-UA" sz="2200" b="1" dirty="0"/>
              <a:t>, на 100 тис. осіб наявного населення, </a:t>
            </a:r>
            <a:r>
              <a:rPr lang="uk-UA" sz="2200" b="1" dirty="0" err="1"/>
              <a:t>просантиміле</a:t>
            </a:r>
            <a:endParaRPr lang="uk-UA" sz="2200" b="1" dirty="0"/>
          </a:p>
        </p:txBody>
      </p:sp>
      <p:pic>
        <p:nvPicPr>
          <p:cNvPr id="20" name="Місце для вмісту 19">
            <a:extLst>
              <a:ext uri="{FF2B5EF4-FFF2-40B4-BE49-F238E27FC236}">
                <a16:creationId xmlns:a16="http://schemas.microsoft.com/office/drawing/2014/main" xmlns="" id="{E2B38D94-810F-4808-9172-E81EFD8DDB56}"/>
              </a:ext>
            </a:extLst>
          </p:cNvPr>
          <p:cNvPicPr>
            <a:picLocks noGrp="1" noChangeAspect="1"/>
          </p:cNvPicPr>
          <p:nvPr>
            <p:ph idx="1"/>
          </p:nvPr>
        </p:nvPicPr>
        <p:blipFill>
          <a:blip r:embed="rId3"/>
          <a:stretch>
            <a:fillRect/>
          </a:stretch>
        </p:blipFill>
        <p:spPr>
          <a:xfrm>
            <a:off x="4051557" y="1393189"/>
            <a:ext cx="4284829" cy="4704911"/>
          </a:xfrm>
        </p:spPr>
      </p:pic>
      <p:sp>
        <p:nvSpPr>
          <p:cNvPr id="25" name="TextBox 24">
            <a:extLst>
              <a:ext uri="{FF2B5EF4-FFF2-40B4-BE49-F238E27FC236}">
                <a16:creationId xmlns:a16="http://schemas.microsoft.com/office/drawing/2014/main" xmlns="" id="{40F2447A-BC55-4B9C-8405-20EA71EAE97E}"/>
              </a:ext>
            </a:extLst>
          </p:cNvPr>
          <p:cNvSpPr txBox="1"/>
          <p:nvPr/>
        </p:nvSpPr>
        <p:spPr>
          <a:xfrm>
            <a:off x="337588" y="6055581"/>
            <a:ext cx="11516823" cy="430887"/>
          </a:xfrm>
          <a:prstGeom prst="rect">
            <a:avLst/>
          </a:prstGeom>
          <a:noFill/>
        </p:spPr>
        <p:txBody>
          <a:bodyPr wrap="square">
            <a:spAutoFit/>
          </a:bodyPr>
          <a:lstStyle/>
          <a:p>
            <a:pPr algn="ctr"/>
            <a:r>
              <a:rPr lang="uk-UA" sz="1100" dirty="0"/>
              <a:t>Інформація для проведення розрахунку індексу регіонального людського розвитку надається без урахування даних тимчасово окупованої території Автономної Республіки Крим,</a:t>
            </a:r>
            <a:br>
              <a:rPr lang="uk-UA" sz="1100" dirty="0"/>
            </a:br>
            <a:r>
              <a:rPr lang="uk-UA" sz="1100" dirty="0"/>
              <a:t>м. Севастополя та частини території проведення антитерористичної операції</a:t>
            </a:r>
          </a:p>
        </p:txBody>
      </p:sp>
      <p:sp>
        <p:nvSpPr>
          <p:cNvPr id="7" name="TextBox 6">
            <a:extLst>
              <a:ext uri="{FF2B5EF4-FFF2-40B4-BE49-F238E27FC236}">
                <a16:creationId xmlns:a16="http://schemas.microsoft.com/office/drawing/2014/main" xmlns="" id="{3E742E99-E793-4D2D-985A-80C920981394}"/>
              </a:ext>
            </a:extLst>
          </p:cNvPr>
          <p:cNvSpPr txBox="1"/>
          <p:nvPr/>
        </p:nvSpPr>
        <p:spPr>
          <a:xfrm>
            <a:off x="0" y="6508929"/>
            <a:ext cx="12192000" cy="276999"/>
          </a:xfrm>
          <a:prstGeom prst="rect">
            <a:avLst/>
          </a:prstGeom>
          <a:noFill/>
        </p:spPr>
        <p:txBody>
          <a:bodyPr wrap="square" rtlCol="0">
            <a:spAutoFit/>
          </a:bodyPr>
          <a:lstStyle/>
          <a:p>
            <a:pPr algn="r"/>
            <a:r>
              <a:rPr lang="uk-UA" sz="1200" dirty="0"/>
              <a:t>Дані отримано з </a:t>
            </a:r>
            <a:r>
              <a:rPr lang="fr-MA" sz="1200" dirty="0"/>
              <a:t>https://www.minregion.gov.ua/wp-content/uploads/2021/09/prezentacziya-irlr-2020.pdf</a:t>
            </a:r>
            <a:endParaRPr lang="uk-UA" sz="1200" dirty="0"/>
          </a:p>
        </p:txBody>
      </p:sp>
      <p:sp>
        <p:nvSpPr>
          <p:cNvPr id="3" name="Місце для номера слайда 2">
            <a:extLst>
              <a:ext uri="{FF2B5EF4-FFF2-40B4-BE49-F238E27FC236}">
                <a16:creationId xmlns:a16="http://schemas.microsoft.com/office/drawing/2014/main" xmlns="" id="{A07C4C81-BA14-479A-9974-B95EEF4E4B26}"/>
              </a:ext>
            </a:extLst>
          </p:cNvPr>
          <p:cNvSpPr>
            <a:spLocks noGrp="1"/>
          </p:cNvSpPr>
          <p:nvPr>
            <p:ph type="sldNum" sz="quarter" idx="12"/>
          </p:nvPr>
        </p:nvSpPr>
        <p:spPr/>
        <p:txBody>
          <a:bodyPr/>
          <a:lstStyle/>
          <a:p>
            <a:fld id="{D19E0249-FE9F-4BCB-9A91-FA3685BA4489}" type="slidenum">
              <a:rPr lang="ru-RU" smtClean="0"/>
              <a:t>37</a:t>
            </a:fld>
            <a:endParaRPr lang="ru-RU"/>
          </a:p>
        </p:txBody>
      </p:sp>
      <p:sp>
        <p:nvSpPr>
          <p:cNvPr id="4" name="TextBox 3"/>
          <p:cNvSpPr txBox="1"/>
          <p:nvPr/>
        </p:nvSpPr>
        <p:spPr>
          <a:xfrm>
            <a:off x="8458200" y="2405743"/>
            <a:ext cx="3396211" cy="2308324"/>
          </a:xfrm>
          <a:prstGeom prst="rect">
            <a:avLst/>
          </a:prstGeom>
          <a:noFill/>
          <a:ln>
            <a:solidFill>
              <a:schemeClr val="accent1"/>
            </a:solidFill>
          </a:ln>
        </p:spPr>
        <p:txBody>
          <a:bodyPr wrap="square" rtlCol="0">
            <a:spAutoFit/>
          </a:bodyPr>
          <a:lstStyle/>
          <a:p>
            <a:pPr algn="just"/>
            <a:r>
              <a:rPr lang="uk-UA" dirty="0" smtClean="0"/>
              <a:t>*Аналіз інформації по </a:t>
            </a:r>
            <a:r>
              <a:rPr lang="uk-UA" dirty="0" err="1" smtClean="0"/>
              <a:t>м.Херсон</a:t>
            </a:r>
            <a:r>
              <a:rPr lang="uk-UA" dirty="0" smtClean="0"/>
              <a:t> свідчить про те, що статистика самогубств відрізняється від регіональної ситуації, так за даними УАІП ГНП в Херсонській області показники є наступними 2016 р. – 2; 2017р. -3; 2018, 2019 та 2020 </a:t>
            </a:r>
            <a:r>
              <a:rPr lang="uk-UA" dirty="0" err="1" smtClean="0"/>
              <a:t>р.р</a:t>
            </a:r>
            <a:r>
              <a:rPr lang="uk-UA" dirty="0" smtClean="0"/>
              <a:t>. – по 1 випадку</a:t>
            </a:r>
            <a:endParaRPr lang="uk-UA" dirty="0"/>
          </a:p>
        </p:txBody>
      </p:sp>
    </p:spTree>
    <p:extLst>
      <p:ext uri="{BB962C8B-B14F-4D97-AF65-F5344CB8AC3E}">
        <p14:creationId xmlns:p14="http://schemas.microsoft.com/office/powerpoint/2010/main" val="3012271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613D33-D9DF-490B-8616-CD0B6AF45AD8}"/>
              </a:ext>
            </a:extLst>
          </p:cNvPr>
          <p:cNvSpPr>
            <a:spLocks noGrp="1"/>
          </p:cNvSpPr>
          <p:nvPr>
            <p:ph type="title"/>
          </p:nvPr>
        </p:nvSpPr>
        <p:spPr>
          <a:xfrm>
            <a:off x="838200" y="365125"/>
            <a:ext cx="10515600" cy="732155"/>
          </a:xfrm>
        </p:spPr>
        <p:txBody>
          <a:bodyPr>
            <a:noAutofit/>
          </a:bodyPr>
          <a:lstStyle/>
          <a:p>
            <a:pPr algn="ctr"/>
            <a:r>
              <a:rPr lang="uk-UA" sz="3600" b="1" dirty="0">
                <a:latin typeface="+mn-lt"/>
              </a:rPr>
              <a:t>Народжуваність та смертність міського населення Херсонської області у 2010–2020 роках</a:t>
            </a:r>
          </a:p>
        </p:txBody>
      </p:sp>
      <p:graphicFrame>
        <p:nvGraphicFramePr>
          <p:cNvPr id="4" name="Объект 3">
            <a:extLst>
              <a:ext uri="{FF2B5EF4-FFF2-40B4-BE49-F238E27FC236}">
                <a16:creationId xmlns:a16="http://schemas.microsoft.com/office/drawing/2014/main" xmlns="" id="{00000000-0008-0000-1000-000004000000}"/>
              </a:ext>
            </a:extLst>
          </p:cNvPr>
          <p:cNvGraphicFramePr>
            <a:graphicFrameLocks noGrp="1"/>
          </p:cNvGraphicFramePr>
          <p:nvPr>
            <p:ph idx="1"/>
            <p:extLst>
              <p:ext uri="{D42A27DB-BD31-4B8C-83A1-F6EECF244321}">
                <p14:modId xmlns:p14="http://schemas.microsoft.com/office/powerpoint/2010/main" val="1974963901"/>
              </p:ext>
            </p:extLst>
          </p:nvPr>
        </p:nvGraphicFramePr>
        <p:xfrm>
          <a:off x="838200" y="1096963"/>
          <a:ext cx="10515600" cy="508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69F1010F-0176-4678-BB27-298E9BE13C8A}"/>
              </a:ext>
            </a:extLst>
          </p:cNvPr>
          <p:cNvSpPr txBox="1"/>
          <p:nvPr/>
        </p:nvSpPr>
        <p:spPr>
          <a:xfrm>
            <a:off x="0" y="6443294"/>
            <a:ext cx="12192000" cy="276999"/>
          </a:xfrm>
          <a:prstGeom prst="rect">
            <a:avLst/>
          </a:prstGeom>
          <a:noFill/>
        </p:spPr>
        <p:txBody>
          <a:bodyPr wrap="square" rtlCol="0">
            <a:spAutoFit/>
          </a:bodyPr>
          <a:lstStyle/>
          <a:p>
            <a:pPr algn="r"/>
            <a:r>
              <a:rPr lang="uk-UA" sz="1200" dirty="0"/>
              <a:t>Дані отримано з ГУ статистики у Херсонській області</a:t>
            </a:r>
          </a:p>
        </p:txBody>
      </p:sp>
      <p:sp>
        <p:nvSpPr>
          <p:cNvPr id="3" name="Місце для номера слайда 2">
            <a:extLst>
              <a:ext uri="{FF2B5EF4-FFF2-40B4-BE49-F238E27FC236}">
                <a16:creationId xmlns:a16="http://schemas.microsoft.com/office/drawing/2014/main" xmlns="" id="{34EEF696-4453-4F62-9B4C-6BC48AC374BD}"/>
              </a:ext>
            </a:extLst>
          </p:cNvPr>
          <p:cNvSpPr>
            <a:spLocks noGrp="1"/>
          </p:cNvSpPr>
          <p:nvPr>
            <p:ph type="sldNum" sz="quarter" idx="12"/>
          </p:nvPr>
        </p:nvSpPr>
        <p:spPr/>
        <p:txBody>
          <a:bodyPr/>
          <a:lstStyle/>
          <a:p>
            <a:fld id="{D19E0249-FE9F-4BCB-9A91-FA3685BA4489}" type="slidenum">
              <a:rPr lang="ru-RU" smtClean="0"/>
              <a:t>38</a:t>
            </a:fld>
            <a:endParaRPr lang="ru-RU"/>
          </a:p>
        </p:txBody>
      </p:sp>
    </p:spTree>
    <p:extLst>
      <p:ext uri="{BB962C8B-B14F-4D97-AF65-F5344CB8AC3E}">
        <p14:creationId xmlns:p14="http://schemas.microsoft.com/office/powerpoint/2010/main" val="2590437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423E3E-49F3-4FF0-BBF2-DCF3C2530D2E}"/>
              </a:ext>
            </a:extLst>
          </p:cNvPr>
          <p:cNvSpPr>
            <a:spLocks noGrp="1"/>
          </p:cNvSpPr>
          <p:nvPr>
            <p:ph type="title"/>
          </p:nvPr>
        </p:nvSpPr>
        <p:spPr>
          <a:xfrm>
            <a:off x="838200" y="365125"/>
            <a:ext cx="10515600" cy="732155"/>
          </a:xfrm>
        </p:spPr>
        <p:txBody>
          <a:bodyPr>
            <a:normAutofit fontScale="90000"/>
          </a:bodyPr>
          <a:lstStyle/>
          <a:p>
            <a:pPr algn="ctr"/>
            <a:r>
              <a:rPr lang="uk-UA" sz="4000" b="1" dirty="0">
                <a:latin typeface="+mn-lt"/>
              </a:rPr>
              <a:t>Народжуваність, смертність та природний приріст (скорочення) населення ХМТГ</a:t>
            </a:r>
          </a:p>
        </p:txBody>
      </p:sp>
      <p:graphicFrame>
        <p:nvGraphicFramePr>
          <p:cNvPr id="4" name="Диаграмма 13">
            <a:extLst>
              <a:ext uri="{FF2B5EF4-FFF2-40B4-BE49-F238E27FC236}">
                <a16:creationId xmlns:a16="http://schemas.microsoft.com/office/drawing/2014/main" xmlns="" id="{1DEFB5A3-7B99-4F75-9DB8-8D92185771DF}"/>
              </a:ext>
            </a:extLst>
          </p:cNvPr>
          <p:cNvGraphicFramePr>
            <a:graphicFrameLocks noGrp="1"/>
          </p:cNvGraphicFramePr>
          <p:nvPr>
            <p:ph idx="1"/>
            <p:extLst>
              <p:ext uri="{D42A27DB-BD31-4B8C-83A1-F6EECF244321}">
                <p14:modId xmlns:p14="http://schemas.microsoft.com/office/powerpoint/2010/main" val="107936456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xmlns="" id="{61D2F5EE-74C5-47E5-8537-8530B9149D91}"/>
              </a:ext>
            </a:extLst>
          </p:cNvPr>
          <p:cNvSpPr txBox="1"/>
          <p:nvPr/>
        </p:nvSpPr>
        <p:spPr>
          <a:xfrm>
            <a:off x="0" y="6508929"/>
            <a:ext cx="12192000" cy="276999"/>
          </a:xfrm>
          <a:prstGeom prst="rect">
            <a:avLst/>
          </a:prstGeom>
          <a:noFill/>
        </p:spPr>
        <p:txBody>
          <a:bodyPr wrap="square" rtlCol="0">
            <a:spAutoFit/>
          </a:bodyPr>
          <a:lstStyle/>
          <a:p>
            <a:pPr algn="r"/>
            <a:r>
              <a:rPr lang="uk-UA" sz="1200" dirty="0"/>
              <a:t>За даними виконавчого комітету ХМТГ</a:t>
            </a:r>
          </a:p>
        </p:txBody>
      </p:sp>
      <p:sp>
        <p:nvSpPr>
          <p:cNvPr id="3" name="Місце для номера слайда 2">
            <a:extLst>
              <a:ext uri="{FF2B5EF4-FFF2-40B4-BE49-F238E27FC236}">
                <a16:creationId xmlns:a16="http://schemas.microsoft.com/office/drawing/2014/main" xmlns="" id="{092132F6-F9B3-4DBE-8183-0C536F0217F1}"/>
              </a:ext>
            </a:extLst>
          </p:cNvPr>
          <p:cNvSpPr>
            <a:spLocks noGrp="1"/>
          </p:cNvSpPr>
          <p:nvPr>
            <p:ph type="sldNum" sz="quarter" idx="12"/>
          </p:nvPr>
        </p:nvSpPr>
        <p:spPr/>
        <p:txBody>
          <a:bodyPr/>
          <a:lstStyle/>
          <a:p>
            <a:fld id="{D19E0249-FE9F-4BCB-9A91-FA3685BA4489}" type="slidenum">
              <a:rPr lang="ru-RU" smtClean="0"/>
              <a:t>39</a:t>
            </a:fld>
            <a:endParaRPr lang="ru-RU"/>
          </a:p>
        </p:txBody>
      </p:sp>
    </p:spTree>
    <p:extLst>
      <p:ext uri="{BB962C8B-B14F-4D97-AF65-F5344CB8AC3E}">
        <p14:creationId xmlns:p14="http://schemas.microsoft.com/office/powerpoint/2010/main" val="2946140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372FA61-CCEA-4625-9239-C6AF2B4B3B4E}"/>
              </a:ext>
            </a:extLst>
          </p:cNvPr>
          <p:cNvSpPr>
            <a:spLocks noGrp="1"/>
          </p:cNvSpPr>
          <p:nvPr>
            <p:ph type="title"/>
          </p:nvPr>
        </p:nvSpPr>
        <p:spPr>
          <a:xfrm>
            <a:off x="0" y="95457"/>
            <a:ext cx="12192000" cy="539336"/>
          </a:xfrm>
        </p:spPr>
        <p:txBody>
          <a:bodyPr>
            <a:normAutofit fontScale="90000"/>
          </a:bodyPr>
          <a:lstStyle/>
          <a:p>
            <a:pPr algn="ctr"/>
            <a:r>
              <a:rPr lang="ru-RU" sz="3900" b="1" dirty="0">
                <a:latin typeface="+mn-lt"/>
              </a:rPr>
              <a:t>РЕЗЮМЕ</a:t>
            </a:r>
          </a:p>
        </p:txBody>
      </p:sp>
      <p:sp>
        <p:nvSpPr>
          <p:cNvPr id="3" name="Місце для вмісту 2">
            <a:extLst>
              <a:ext uri="{FF2B5EF4-FFF2-40B4-BE49-F238E27FC236}">
                <a16:creationId xmlns:a16="http://schemas.microsoft.com/office/drawing/2014/main" xmlns="" id="{5E26AE2E-72C0-40F9-9710-F1EB2428A77C}"/>
              </a:ext>
            </a:extLst>
          </p:cNvPr>
          <p:cNvSpPr>
            <a:spLocks noGrp="1"/>
          </p:cNvSpPr>
          <p:nvPr>
            <p:ph idx="1"/>
          </p:nvPr>
        </p:nvSpPr>
        <p:spPr>
          <a:xfrm>
            <a:off x="838200" y="365126"/>
            <a:ext cx="10515600" cy="6220790"/>
          </a:xfrm>
        </p:spPr>
        <p:txBody>
          <a:bodyPr anchor="t">
            <a:noAutofit/>
          </a:bodyPr>
          <a:lstStyle/>
          <a:p>
            <a:pPr marL="0" indent="0" algn="just">
              <a:lnSpc>
                <a:spcPct val="110000"/>
              </a:lnSpc>
              <a:buNone/>
            </a:pPr>
            <a:endParaRPr lang="uk-UA" sz="2000" dirty="0" smtClean="0"/>
          </a:p>
          <a:p>
            <a:pPr algn="just">
              <a:lnSpc>
                <a:spcPct val="110000"/>
              </a:lnSpc>
            </a:pPr>
            <a:r>
              <a:rPr lang="uk-UA" sz="2000" dirty="0"/>
              <a:t>Розвинена транспортна інфраструктура (представлені різні види транспортного сполучення): наявні магістральні дороги державного значення М-14 Одеса-Мелітополь-</a:t>
            </a:r>
            <a:r>
              <a:rPr lang="uk-UA" sz="2000" dirty="0" err="1"/>
              <a:t>Новоазовськ</a:t>
            </a:r>
            <a:r>
              <a:rPr lang="uk-UA" sz="2000" dirty="0"/>
              <a:t> і М-24 Херсон-Красноперекопськ-Сімферополь та Херсонська дільниця Одеської залізниці. Авіаційне сполучення забезпечується роботою міжнародного аеропорту (Аеропорт-Херсон, наразі відбувається оновлення злітно-посадкової смуги). В місті розташовані Херсонський морський торговельний порт та Херсонський річковий порт</a:t>
            </a:r>
            <a:r>
              <a:rPr lang="uk-UA" sz="2000" dirty="0" smtClean="0"/>
              <a:t>.</a:t>
            </a:r>
          </a:p>
          <a:p>
            <a:pPr algn="just">
              <a:lnSpc>
                <a:spcPct val="110000"/>
              </a:lnSpc>
            </a:pPr>
            <a:r>
              <a:rPr lang="uk-UA" sz="2000" dirty="0" smtClean="0"/>
              <a:t>Площа </a:t>
            </a:r>
            <a:r>
              <a:rPr lang="uk-UA" sz="2000" dirty="0"/>
              <a:t>ХМТГ складає </a:t>
            </a:r>
            <a:r>
              <a:rPr lang="uk-UA" sz="2000" b="1" dirty="0"/>
              <a:t>2%</a:t>
            </a:r>
            <a:r>
              <a:rPr lang="uk-UA" sz="2000" dirty="0"/>
              <a:t> від площі області та 12% від площі району, що майже співпадає із пропорцією самого Херсонського району по відношенню до площі області (14%).</a:t>
            </a:r>
          </a:p>
          <a:p>
            <a:pPr algn="just">
              <a:lnSpc>
                <a:spcPct val="110000"/>
              </a:lnSpc>
            </a:pPr>
            <a:r>
              <a:rPr lang="uk-UA" sz="2000" dirty="0"/>
              <a:t>Адміністративний статус ХМТГ з центром у місті Херсон обумовлено </a:t>
            </a:r>
            <a:r>
              <a:rPr lang="uk-UA" sz="2000" b="1" dirty="0"/>
              <a:t>кількістю та густотою населення</a:t>
            </a:r>
            <a:r>
              <a:rPr lang="uk-UA" sz="2000" dirty="0"/>
              <a:t>, що складає </a:t>
            </a:r>
            <a:r>
              <a:rPr lang="uk-UA" sz="2000" b="1" dirty="0"/>
              <a:t>32%</a:t>
            </a:r>
            <a:r>
              <a:rPr lang="uk-UA" sz="2000" dirty="0"/>
              <a:t> від загальної чисельності населення Херсонської області. ХМТГ має найвищі показники концентрації населення в Херсонській області – </a:t>
            </a:r>
            <a:r>
              <a:rPr lang="uk-UA" sz="2000" b="1" dirty="0"/>
              <a:t>712</a:t>
            </a:r>
            <a:r>
              <a:rPr lang="uk-UA" sz="2000" dirty="0"/>
              <a:t> особи на км</a:t>
            </a:r>
            <a:r>
              <a:rPr lang="uk-UA" sz="2000" baseline="30000" dirty="0"/>
              <a:t>2</a:t>
            </a:r>
            <a:r>
              <a:rPr lang="uk-UA" sz="2000" dirty="0"/>
              <a:t>. ХМТГ на </a:t>
            </a:r>
            <a:r>
              <a:rPr lang="uk-UA" sz="2000" b="1" dirty="0"/>
              <a:t>97%</a:t>
            </a:r>
            <a:r>
              <a:rPr lang="uk-UA" sz="2000" dirty="0"/>
              <a:t> складається з міського населення. Міста в Херсонській області концентрують </a:t>
            </a:r>
            <a:r>
              <a:rPr lang="uk-UA" sz="2000" b="1" dirty="0"/>
              <a:t>2/3</a:t>
            </a:r>
            <a:r>
              <a:rPr lang="uk-UA" sz="2000" dirty="0"/>
              <a:t> населення у віці </a:t>
            </a:r>
            <a:r>
              <a:rPr lang="uk-UA" sz="2000" b="1" dirty="0"/>
              <a:t>70+</a:t>
            </a:r>
            <a:r>
              <a:rPr lang="uk-UA" sz="2000" dirty="0"/>
              <a:t> та найбільш працездатну частину населення у віці </a:t>
            </a:r>
            <a:r>
              <a:rPr lang="uk-UA" sz="2000" b="1" dirty="0"/>
              <a:t>30-39</a:t>
            </a:r>
            <a:r>
              <a:rPr lang="uk-UA" sz="2000" dirty="0"/>
              <a:t> років. Найбільша концентрація в Херсонській області – в </a:t>
            </a:r>
            <a:r>
              <a:rPr lang="uk-UA" sz="2000" b="1" dirty="0"/>
              <a:t>Корабельному районі </a:t>
            </a:r>
            <a:r>
              <a:rPr lang="uk-UA" sz="2000" dirty="0"/>
              <a:t>міста Херсон.</a:t>
            </a:r>
          </a:p>
        </p:txBody>
      </p:sp>
      <p:sp>
        <p:nvSpPr>
          <p:cNvPr id="4" name="Місце для номера слайда 3">
            <a:extLst>
              <a:ext uri="{FF2B5EF4-FFF2-40B4-BE49-F238E27FC236}">
                <a16:creationId xmlns:a16="http://schemas.microsoft.com/office/drawing/2014/main" xmlns="" id="{AC13CCC8-E731-47B5-ADA3-E17876AB36CC}"/>
              </a:ext>
            </a:extLst>
          </p:cNvPr>
          <p:cNvSpPr>
            <a:spLocks noGrp="1"/>
          </p:cNvSpPr>
          <p:nvPr>
            <p:ph type="sldNum" sz="quarter" idx="12"/>
          </p:nvPr>
        </p:nvSpPr>
        <p:spPr/>
        <p:txBody>
          <a:bodyPr/>
          <a:lstStyle/>
          <a:p>
            <a:fld id="{D19E0249-FE9F-4BCB-9A91-FA3685BA4489}" type="slidenum">
              <a:rPr lang="ru-RU" smtClean="0"/>
              <a:t>4</a:t>
            </a:fld>
            <a:endParaRPr lang="ru-RU"/>
          </a:p>
        </p:txBody>
      </p:sp>
    </p:spTree>
    <p:extLst>
      <p:ext uri="{BB962C8B-B14F-4D97-AF65-F5344CB8AC3E}">
        <p14:creationId xmlns:p14="http://schemas.microsoft.com/office/powerpoint/2010/main" val="1988249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613D33-D9DF-490B-8616-CD0B6AF45AD8}"/>
              </a:ext>
            </a:extLst>
          </p:cNvPr>
          <p:cNvSpPr>
            <a:spLocks noGrp="1"/>
          </p:cNvSpPr>
          <p:nvPr>
            <p:ph type="title"/>
          </p:nvPr>
        </p:nvSpPr>
        <p:spPr>
          <a:xfrm>
            <a:off x="838200" y="365125"/>
            <a:ext cx="10515600" cy="732155"/>
          </a:xfrm>
        </p:spPr>
        <p:txBody>
          <a:bodyPr>
            <a:noAutofit/>
          </a:bodyPr>
          <a:lstStyle/>
          <a:p>
            <a:pPr algn="ctr"/>
            <a:r>
              <a:rPr lang="uk-UA" sz="3600" b="1" dirty="0">
                <a:latin typeface="+mn-lt"/>
              </a:rPr>
              <a:t>Народжуваність та смертність населення у</a:t>
            </a:r>
            <a:br>
              <a:rPr lang="uk-UA" sz="3600" b="1" dirty="0">
                <a:latin typeface="+mn-lt"/>
              </a:rPr>
            </a:br>
            <a:r>
              <a:rPr lang="uk-UA" sz="3600" b="1" dirty="0">
                <a:latin typeface="+mn-lt"/>
              </a:rPr>
              <a:t>ХМТГ та області у 2020 році</a:t>
            </a:r>
          </a:p>
        </p:txBody>
      </p:sp>
      <p:graphicFrame>
        <p:nvGraphicFramePr>
          <p:cNvPr id="4" name="Диаграмма 1">
            <a:extLst>
              <a:ext uri="{FF2B5EF4-FFF2-40B4-BE49-F238E27FC236}">
                <a16:creationId xmlns:a16="http://schemas.microsoft.com/office/drawing/2014/main" xmlns="" id="{00000000-0008-0000-1100-000002000000}"/>
              </a:ext>
            </a:extLst>
          </p:cNvPr>
          <p:cNvGraphicFramePr>
            <a:graphicFrameLocks noGrp="1"/>
          </p:cNvGraphicFramePr>
          <p:nvPr>
            <p:ph idx="1"/>
            <p:extLst>
              <p:ext uri="{D42A27DB-BD31-4B8C-83A1-F6EECF244321}">
                <p14:modId xmlns:p14="http://schemas.microsoft.com/office/powerpoint/2010/main" val="4007685289"/>
              </p:ext>
            </p:extLst>
          </p:nvPr>
        </p:nvGraphicFramePr>
        <p:xfrm>
          <a:off x="838200" y="1096963"/>
          <a:ext cx="10515600" cy="508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50AED415-1E21-4E49-A76C-922FBE1C9123}"/>
              </a:ext>
            </a:extLst>
          </p:cNvPr>
          <p:cNvSpPr txBox="1"/>
          <p:nvPr/>
        </p:nvSpPr>
        <p:spPr>
          <a:xfrm>
            <a:off x="0" y="6443294"/>
            <a:ext cx="12192000" cy="276999"/>
          </a:xfrm>
          <a:prstGeom prst="rect">
            <a:avLst/>
          </a:prstGeom>
          <a:noFill/>
        </p:spPr>
        <p:txBody>
          <a:bodyPr wrap="square" rtlCol="0">
            <a:spAutoFit/>
          </a:bodyPr>
          <a:lstStyle/>
          <a:p>
            <a:pPr algn="r"/>
            <a:r>
              <a:rPr lang="uk-UA" sz="1200" dirty="0"/>
              <a:t>Дані отримано з ГУ статистики у Херсонській області</a:t>
            </a:r>
          </a:p>
        </p:txBody>
      </p:sp>
      <p:sp>
        <p:nvSpPr>
          <p:cNvPr id="6" name="Бульбашка прямої мови: прямокутна 5">
            <a:extLst>
              <a:ext uri="{FF2B5EF4-FFF2-40B4-BE49-F238E27FC236}">
                <a16:creationId xmlns:a16="http://schemas.microsoft.com/office/drawing/2014/main" xmlns="" id="{187ABE97-9BD7-4389-B105-0C1FACA90E41}"/>
              </a:ext>
            </a:extLst>
          </p:cNvPr>
          <p:cNvSpPr/>
          <p:nvPr/>
        </p:nvSpPr>
        <p:spPr>
          <a:xfrm>
            <a:off x="2769325" y="3178085"/>
            <a:ext cx="2011680" cy="601435"/>
          </a:xfrm>
          <a:prstGeom prst="wedgeRectCallout">
            <a:avLst>
              <a:gd name="adj1" fmla="val 93084"/>
              <a:gd name="adj2" fmla="val -826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a:solidFill>
                  <a:sysClr val="windowText" lastClr="000000"/>
                </a:solidFill>
              </a:rPr>
              <a:t>29% від загальної чисельності </a:t>
            </a:r>
            <a:r>
              <a:rPr lang="uk-UA" sz="1200" dirty="0" err="1">
                <a:solidFill>
                  <a:sysClr val="windowText" lastClr="000000"/>
                </a:solidFill>
              </a:rPr>
              <a:t>живонароджених</a:t>
            </a:r>
            <a:r>
              <a:rPr lang="uk-UA" sz="1200" dirty="0">
                <a:solidFill>
                  <a:sysClr val="windowText" lastClr="000000"/>
                </a:solidFill>
              </a:rPr>
              <a:t> в області</a:t>
            </a:r>
          </a:p>
        </p:txBody>
      </p:sp>
      <p:sp>
        <p:nvSpPr>
          <p:cNvPr id="7" name="Бульбашка прямої мови: прямокутна 6">
            <a:extLst>
              <a:ext uri="{FF2B5EF4-FFF2-40B4-BE49-F238E27FC236}">
                <a16:creationId xmlns:a16="http://schemas.microsoft.com/office/drawing/2014/main" xmlns="" id="{9981A625-6060-4681-B9D7-CD541FA25E21}"/>
              </a:ext>
            </a:extLst>
          </p:cNvPr>
          <p:cNvSpPr/>
          <p:nvPr/>
        </p:nvSpPr>
        <p:spPr>
          <a:xfrm>
            <a:off x="7963988" y="3178085"/>
            <a:ext cx="2011680" cy="601435"/>
          </a:xfrm>
          <a:prstGeom prst="wedgeRectCallout">
            <a:avLst>
              <a:gd name="adj1" fmla="val -70552"/>
              <a:gd name="adj2" fmla="val -854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a:solidFill>
                  <a:sysClr val="windowText" lastClr="000000"/>
                </a:solidFill>
              </a:rPr>
              <a:t>31% від загальної чисельності померлих в області</a:t>
            </a:r>
          </a:p>
        </p:txBody>
      </p:sp>
      <p:sp>
        <p:nvSpPr>
          <p:cNvPr id="3" name="Місце для номера слайда 2">
            <a:extLst>
              <a:ext uri="{FF2B5EF4-FFF2-40B4-BE49-F238E27FC236}">
                <a16:creationId xmlns:a16="http://schemas.microsoft.com/office/drawing/2014/main" xmlns="" id="{12226651-AC0A-4B2F-9904-3A5EF112A2BD}"/>
              </a:ext>
            </a:extLst>
          </p:cNvPr>
          <p:cNvSpPr>
            <a:spLocks noGrp="1"/>
          </p:cNvSpPr>
          <p:nvPr>
            <p:ph type="sldNum" sz="quarter" idx="12"/>
          </p:nvPr>
        </p:nvSpPr>
        <p:spPr/>
        <p:txBody>
          <a:bodyPr/>
          <a:lstStyle/>
          <a:p>
            <a:fld id="{D19E0249-FE9F-4BCB-9A91-FA3685BA4489}" type="slidenum">
              <a:rPr lang="ru-RU" smtClean="0"/>
              <a:t>40</a:t>
            </a:fld>
            <a:endParaRPr lang="ru-RU"/>
          </a:p>
        </p:txBody>
      </p:sp>
    </p:spTree>
    <p:extLst>
      <p:ext uri="{BB962C8B-B14F-4D97-AF65-F5344CB8AC3E}">
        <p14:creationId xmlns:p14="http://schemas.microsoft.com/office/powerpoint/2010/main" val="2388420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7F14350-6385-42D2-87C5-20F60DFB2C9D}"/>
              </a:ext>
            </a:extLst>
          </p:cNvPr>
          <p:cNvSpPr>
            <a:spLocks noGrp="1"/>
          </p:cNvSpPr>
          <p:nvPr>
            <p:ph type="title"/>
          </p:nvPr>
        </p:nvSpPr>
        <p:spPr>
          <a:xfrm>
            <a:off x="0" y="365126"/>
            <a:ext cx="12192000" cy="723446"/>
          </a:xfrm>
        </p:spPr>
        <p:txBody>
          <a:bodyPr/>
          <a:lstStyle/>
          <a:p>
            <a:pPr algn="ctr"/>
            <a:r>
              <a:rPr lang="uk-UA" sz="4000" b="1" dirty="0">
                <a:latin typeface="+mn-lt"/>
              </a:rPr>
              <a:t>Міграційний рух населення ХМТГ (2015-2020)</a:t>
            </a:r>
          </a:p>
        </p:txBody>
      </p:sp>
      <p:graphicFrame>
        <p:nvGraphicFramePr>
          <p:cNvPr id="4" name="Диаграмма 14">
            <a:extLst>
              <a:ext uri="{FF2B5EF4-FFF2-40B4-BE49-F238E27FC236}">
                <a16:creationId xmlns:a16="http://schemas.microsoft.com/office/drawing/2014/main" xmlns="" id="{FEB4790C-8A92-494C-9E0F-B23A6BC86C35}"/>
              </a:ext>
            </a:extLst>
          </p:cNvPr>
          <p:cNvGraphicFramePr>
            <a:graphicFrameLocks noGrp="1"/>
          </p:cNvGraphicFramePr>
          <p:nvPr>
            <p:ph idx="1"/>
            <p:extLst>
              <p:ext uri="{D42A27DB-BD31-4B8C-83A1-F6EECF244321}">
                <p14:modId xmlns:p14="http://schemas.microsoft.com/office/powerpoint/2010/main" val="1605381464"/>
              </p:ext>
            </p:extLst>
          </p:nvPr>
        </p:nvGraphicFramePr>
        <p:xfrm>
          <a:off x="838200" y="1088572"/>
          <a:ext cx="10515600" cy="508839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xmlns="" id="{B90B0BBA-0B71-4062-B59D-100784AB79D4}"/>
              </a:ext>
            </a:extLst>
          </p:cNvPr>
          <p:cNvSpPr txBox="1"/>
          <p:nvPr/>
        </p:nvSpPr>
        <p:spPr>
          <a:xfrm>
            <a:off x="0" y="6508929"/>
            <a:ext cx="12192000" cy="276999"/>
          </a:xfrm>
          <a:prstGeom prst="rect">
            <a:avLst/>
          </a:prstGeom>
          <a:noFill/>
        </p:spPr>
        <p:txBody>
          <a:bodyPr wrap="square" rtlCol="0">
            <a:spAutoFit/>
          </a:bodyPr>
          <a:lstStyle/>
          <a:p>
            <a:pPr algn="r"/>
            <a:r>
              <a:rPr lang="uk-UA" sz="1200" dirty="0"/>
              <a:t>За даними виконавчого комітету ХМТГ</a:t>
            </a:r>
          </a:p>
        </p:txBody>
      </p:sp>
      <p:sp>
        <p:nvSpPr>
          <p:cNvPr id="3" name="Місце для номера слайда 2">
            <a:extLst>
              <a:ext uri="{FF2B5EF4-FFF2-40B4-BE49-F238E27FC236}">
                <a16:creationId xmlns:a16="http://schemas.microsoft.com/office/drawing/2014/main" xmlns="" id="{EC382427-A6C9-4E5E-A504-C656063C04FB}"/>
              </a:ext>
            </a:extLst>
          </p:cNvPr>
          <p:cNvSpPr>
            <a:spLocks noGrp="1"/>
          </p:cNvSpPr>
          <p:nvPr>
            <p:ph type="sldNum" sz="quarter" idx="12"/>
          </p:nvPr>
        </p:nvSpPr>
        <p:spPr/>
        <p:txBody>
          <a:bodyPr/>
          <a:lstStyle/>
          <a:p>
            <a:fld id="{D19E0249-FE9F-4BCB-9A91-FA3685BA4489}" type="slidenum">
              <a:rPr lang="ru-RU" smtClean="0"/>
              <a:t>41</a:t>
            </a:fld>
            <a:endParaRPr lang="ru-RU"/>
          </a:p>
        </p:txBody>
      </p:sp>
    </p:spTree>
    <p:extLst>
      <p:ext uri="{BB962C8B-B14F-4D97-AF65-F5344CB8AC3E}">
        <p14:creationId xmlns:p14="http://schemas.microsoft.com/office/powerpoint/2010/main" val="29582331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71C7ADEE-D6DE-47C2-8503-332CE541A1E6}"/>
              </a:ext>
            </a:extLst>
          </p:cNvPr>
          <p:cNvSpPr>
            <a:spLocks noGrp="1"/>
          </p:cNvSpPr>
          <p:nvPr>
            <p:ph type="title"/>
          </p:nvPr>
        </p:nvSpPr>
        <p:spPr>
          <a:xfrm>
            <a:off x="0" y="365125"/>
            <a:ext cx="12192000" cy="732155"/>
          </a:xfrm>
        </p:spPr>
        <p:txBody>
          <a:bodyPr>
            <a:normAutofit fontScale="90000"/>
          </a:bodyPr>
          <a:lstStyle/>
          <a:p>
            <a:pPr algn="ctr">
              <a:defRPr sz="2160" b="1" i="0" u="none" strike="noStrike" kern="1200" spc="0" baseline="0">
                <a:solidFill>
                  <a:sysClr val="windowText" lastClr="000000"/>
                </a:solidFill>
                <a:latin typeface="+mn-lt"/>
                <a:ea typeface="+mn-ea"/>
                <a:cs typeface="Times New Roman" panose="02020603050405020304" pitchFamily="18" charset="0"/>
              </a:defRPr>
            </a:pPr>
            <a:r>
              <a:rPr lang="uk-UA" sz="3600" b="1" dirty="0">
                <a:latin typeface="+mn-lt"/>
              </a:rPr>
              <a:t>Чи замислювалися Ви про можливість поїхати</a:t>
            </a:r>
            <a:br>
              <a:rPr lang="uk-UA" sz="3600" b="1" dirty="0">
                <a:latin typeface="+mn-lt"/>
              </a:rPr>
            </a:br>
            <a:r>
              <a:rPr lang="uk-UA" sz="3600" b="1" dirty="0">
                <a:latin typeface="+mn-lt"/>
              </a:rPr>
              <a:t>на роботу за кордон?</a:t>
            </a:r>
          </a:p>
        </p:txBody>
      </p:sp>
      <p:graphicFrame>
        <p:nvGraphicFramePr>
          <p:cNvPr id="6" name="Диаграмма 1">
            <a:extLst>
              <a:ext uri="{FF2B5EF4-FFF2-40B4-BE49-F238E27FC236}">
                <a16:creationId xmlns:a16="http://schemas.microsoft.com/office/drawing/2014/main" xmlns="" id="{00000000-0008-0000-0500-000002000000}"/>
              </a:ext>
            </a:extLst>
          </p:cNvPr>
          <p:cNvGraphicFramePr>
            <a:graphicFrameLocks noGrp="1"/>
          </p:cNvGraphicFramePr>
          <p:nvPr>
            <p:ph idx="1"/>
            <p:extLst>
              <p:ext uri="{D42A27DB-BD31-4B8C-83A1-F6EECF244321}">
                <p14:modId xmlns:p14="http://schemas.microsoft.com/office/powerpoint/2010/main" val="191866190"/>
              </p:ext>
            </p:extLst>
          </p:nvPr>
        </p:nvGraphicFramePr>
        <p:xfrm>
          <a:off x="838200" y="1097280"/>
          <a:ext cx="10515600" cy="507968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5F0136AF-0730-4DCA-9BC7-7843DAB95FEF}"/>
              </a:ext>
            </a:extLst>
          </p:cNvPr>
          <p:cNvSpPr txBox="1"/>
          <p:nvPr/>
        </p:nvSpPr>
        <p:spPr>
          <a:xfrm>
            <a:off x="0" y="6508929"/>
            <a:ext cx="12192000" cy="276999"/>
          </a:xfrm>
          <a:prstGeom prst="rect">
            <a:avLst/>
          </a:prstGeom>
          <a:noFill/>
        </p:spPr>
        <p:txBody>
          <a:bodyPr wrap="square" rtlCol="0">
            <a:spAutoFit/>
          </a:bodyPr>
          <a:lstStyle/>
          <a:p>
            <a:pPr algn="r"/>
            <a:r>
              <a:rPr lang="uk-UA" sz="1200" dirty="0"/>
              <a:t>За даними соціологічного дослідження ДМГО «Центр міжнародної безпеки» 2020 року: </a:t>
            </a:r>
            <a:r>
              <a:rPr lang="fr-MA" sz="1200" dirty="0"/>
              <a:t>https://intsecurity.org/ukrainian_frontier_vyklyky_dlya_tavriyi.pdf</a:t>
            </a:r>
            <a:r>
              <a:rPr lang="uk-UA" sz="1200" dirty="0"/>
              <a:t>. – С. 37</a:t>
            </a:r>
          </a:p>
        </p:txBody>
      </p:sp>
      <p:sp>
        <p:nvSpPr>
          <p:cNvPr id="2" name="Місце для номера слайда 1">
            <a:extLst>
              <a:ext uri="{FF2B5EF4-FFF2-40B4-BE49-F238E27FC236}">
                <a16:creationId xmlns:a16="http://schemas.microsoft.com/office/drawing/2014/main" xmlns="" id="{84A6270C-86C3-42E3-8DE7-05C3E5023CF9}"/>
              </a:ext>
            </a:extLst>
          </p:cNvPr>
          <p:cNvSpPr>
            <a:spLocks noGrp="1"/>
          </p:cNvSpPr>
          <p:nvPr>
            <p:ph type="sldNum" sz="quarter" idx="12"/>
          </p:nvPr>
        </p:nvSpPr>
        <p:spPr/>
        <p:txBody>
          <a:bodyPr/>
          <a:lstStyle/>
          <a:p>
            <a:fld id="{D19E0249-FE9F-4BCB-9A91-FA3685BA4489}" type="slidenum">
              <a:rPr lang="ru-RU" smtClean="0"/>
              <a:t>42</a:t>
            </a:fld>
            <a:endParaRPr lang="ru-RU"/>
          </a:p>
        </p:txBody>
      </p:sp>
    </p:spTree>
    <p:extLst>
      <p:ext uri="{BB962C8B-B14F-4D97-AF65-F5344CB8AC3E}">
        <p14:creationId xmlns:p14="http://schemas.microsoft.com/office/powerpoint/2010/main" val="2761264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xmlns="" id="{ADA8A90B-E12C-4BD3-B232-B3EA0FEE0A4C}"/>
              </a:ext>
            </a:extLst>
          </p:cNvPr>
          <p:cNvSpPr>
            <a:spLocks noGrp="1"/>
          </p:cNvSpPr>
          <p:nvPr>
            <p:ph type="title"/>
          </p:nvPr>
        </p:nvSpPr>
        <p:spPr>
          <a:xfrm>
            <a:off x="0" y="365126"/>
            <a:ext cx="12192000" cy="736088"/>
          </a:xfrm>
        </p:spPr>
        <p:txBody>
          <a:bodyPr>
            <a:normAutofit/>
          </a:bodyPr>
          <a:lstStyle/>
          <a:p>
            <a:pPr algn="ctr"/>
            <a:r>
              <a:rPr lang="uk-UA" sz="3600" b="1" dirty="0">
                <a:latin typeface="+mn-lt"/>
              </a:rPr>
              <a:t>Динаміка бюджету ХМТГ по видатках (2018-2020), млн грн</a:t>
            </a:r>
            <a:endParaRPr lang="ru-RU" sz="3600" b="1" dirty="0">
              <a:latin typeface="+mn-lt"/>
            </a:endParaRPr>
          </a:p>
        </p:txBody>
      </p:sp>
      <p:graphicFrame>
        <p:nvGraphicFramePr>
          <p:cNvPr id="9" name="Місце для вмісту 8">
            <a:extLst>
              <a:ext uri="{FF2B5EF4-FFF2-40B4-BE49-F238E27FC236}">
                <a16:creationId xmlns:a16="http://schemas.microsoft.com/office/drawing/2014/main" xmlns="" id="{30E42661-B5D1-4E8B-8F70-7F34DEF39BDC}"/>
              </a:ext>
            </a:extLst>
          </p:cNvPr>
          <p:cNvGraphicFramePr>
            <a:graphicFrameLocks noGrp="1"/>
          </p:cNvGraphicFramePr>
          <p:nvPr>
            <p:ph idx="1"/>
          </p:nvPr>
        </p:nvGraphicFramePr>
        <p:xfrm>
          <a:off x="838200" y="1101214"/>
          <a:ext cx="10515600" cy="507574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9DFA64EC-6B7B-4B37-9719-3BD32FA9AAEA}"/>
              </a:ext>
            </a:extLst>
          </p:cNvPr>
          <p:cNvSpPr txBox="1"/>
          <p:nvPr/>
        </p:nvSpPr>
        <p:spPr>
          <a:xfrm>
            <a:off x="0" y="6508929"/>
            <a:ext cx="12192000" cy="276999"/>
          </a:xfrm>
          <a:prstGeom prst="rect">
            <a:avLst/>
          </a:prstGeom>
          <a:noFill/>
        </p:spPr>
        <p:txBody>
          <a:bodyPr wrap="square" rtlCol="0">
            <a:spAutoFit/>
          </a:bodyPr>
          <a:lstStyle/>
          <a:p>
            <a:pPr algn="r"/>
            <a:r>
              <a:rPr lang="uk-UA" sz="1200" dirty="0"/>
              <a:t>За даними виконавчого комітету ХМТГ</a:t>
            </a:r>
          </a:p>
        </p:txBody>
      </p:sp>
    </p:spTree>
    <p:extLst>
      <p:ext uri="{BB962C8B-B14F-4D97-AF65-F5344CB8AC3E}">
        <p14:creationId xmlns:p14="http://schemas.microsoft.com/office/powerpoint/2010/main" val="5696385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xmlns="" id="{7140162E-9F8F-40FB-8C49-D4E4C64AC3D8}"/>
              </a:ext>
            </a:extLst>
          </p:cNvPr>
          <p:cNvSpPr>
            <a:spLocks noGrp="1"/>
          </p:cNvSpPr>
          <p:nvPr>
            <p:ph type="title"/>
          </p:nvPr>
        </p:nvSpPr>
        <p:spPr>
          <a:xfrm>
            <a:off x="838200" y="365126"/>
            <a:ext cx="10515600" cy="736088"/>
          </a:xfrm>
        </p:spPr>
        <p:txBody>
          <a:bodyPr>
            <a:normAutofit fontScale="90000"/>
          </a:bodyPr>
          <a:lstStyle/>
          <a:p>
            <a:pPr algn="ctr"/>
            <a:r>
              <a:rPr lang="uk-UA" sz="3600" b="1" dirty="0">
                <a:latin typeface="+mn-lt"/>
              </a:rPr>
              <a:t>Динаміка середньої заробітної плати (2017-2020), грн.</a:t>
            </a:r>
          </a:p>
        </p:txBody>
      </p:sp>
      <p:graphicFrame>
        <p:nvGraphicFramePr>
          <p:cNvPr id="9" name="Диаграмма 22">
            <a:extLst>
              <a:ext uri="{FF2B5EF4-FFF2-40B4-BE49-F238E27FC236}">
                <a16:creationId xmlns:a16="http://schemas.microsoft.com/office/drawing/2014/main" xmlns="" id="{E8DDB451-55AD-4C01-9B33-AC6B017E760A}"/>
              </a:ext>
            </a:extLst>
          </p:cNvPr>
          <p:cNvGraphicFramePr>
            <a:graphicFrameLocks noGrp="1"/>
          </p:cNvGraphicFramePr>
          <p:nvPr>
            <p:ph idx="1"/>
          </p:nvPr>
        </p:nvGraphicFramePr>
        <p:xfrm>
          <a:off x="838200" y="1101214"/>
          <a:ext cx="10515600" cy="507574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210446B6-3B04-4021-80DC-E78CE1239F68}"/>
              </a:ext>
            </a:extLst>
          </p:cNvPr>
          <p:cNvSpPr txBox="1"/>
          <p:nvPr/>
        </p:nvSpPr>
        <p:spPr>
          <a:xfrm>
            <a:off x="0" y="6508929"/>
            <a:ext cx="12192000" cy="276999"/>
          </a:xfrm>
          <a:prstGeom prst="rect">
            <a:avLst/>
          </a:prstGeom>
          <a:noFill/>
        </p:spPr>
        <p:txBody>
          <a:bodyPr wrap="square" rtlCol="0">
            <a:spAutoFit/>
          </a:bodyPr>
          <a:lstStyle/>
          <a:p>
            <a:pPr algn="r"/>
            <a:r>
              <a:rPr lang="uk-UA" sz="1200" dirty="0"/>
              <a:t>За даними виконавчого комітету ХМТГ</a:t>
            </a:r>
          </a:p>
        </p:txBody>
      </p:sp>
    </p:spTree>
    <p:extLst>
      <p:ext uri="{BB962C8B-B14F-4D97-AF65-F5344CB8AC3E}">
        <p14:creationId xmlns:p14="http://schemas.microsoft.com/office/powerpoint/2010/main" val="785504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07774EE-879A-453E-A32E-7ABC0D63A930}"/>
              </a:ext>
            </a:extLst>
          </p:cNvPr>
          <p:cNvSpPr>
            <a:spLocks noGrp="1"/>
          </p:cNvSpPr>
          <p:nvPr>
            <p:ph type="title"/>
          </p:nvPr>
        </p:nvSpPr>
        <p:spPr>
          <a:xfrm>
            <a:off x="-2" y="219390"/>
            <a:ext cx="12192000" cy="481576"/>
          </a:xfrm>
        </p:spPr>
        <p:txBody>
          <a:bodyPr>
            <a:noAutofit/>
          </a:bodyPr>
          <a:lstStyle/>
          <a:p>
            <a:pPr algn="ctr"/>
            <a:r>
              <a:rPr lang="ru-RU" sz="3600" b="1" dirty="0">
                <a:latin typeface="+mn-lt"/>
              </a:rPr>
              <a:t>ДОБРОБУТ ТА ГІДНІ УМОВИ ПРАЦІ</a:t>
            </a:r>
            <a:endParaRPr lang="uk-UA" sz="3600" b="1" dirty="0">
              <a:latin typeface="+mn-lt"/>
            </a:endParaRPr>
          </a:p>
        </p:txBody>
      </p:sp>
      <p:sp>
        <p:nvSpPr>
          <p:cNvPr id="15" name="Місце для тексту 14">
            <a:extLst>
              <a:ext uri="{FF2B5EF4-FFF2-40B4-BE49-F238E27FC236}">
                <a16:creationId xmlns:a16="http://schemas.microsoft.com/office/drawing/2014/main" xmlns="" id="{6612F136-4934-4905-A9BA-47A52AF7B664}"/>
              </a:ext>
            </a:extLst>
          </p:cNvPr>
          <p:cNvSpPr>
            <a:spLocks noGrp="1"/>
          </p:cNvSpPr>
          <p:nvPr>
            <p:ph type="body" idx="4294967295"/>
          </p:nvPr>
        </p:nvSpPr>
        <p:spPr>
          <a:xfrm>
            <a:off x="3365915" y="700966"/>
            <a:ext cx="5460165" cy="620713"/>
          </a:xfrm>
          <a:prstGeom prst="rect">
            <a:avLst/>
          </a:prstGeom>
        </p:spPr>
        <p:txBody>
          <a:bodyPr>
            <a:normAutofit lnSpcReduction="10000"/>
          </a:bodyPr>
          <a:lstStyle/>
          <a:p>
            <a:pPr marL="0" indent="0" algn="ctr">
              <a:lnSpc>
                <a:spcPct val="80000"/>
              </a:lnSpc>
              <a:buNone/>
            </a:pPr>
            <a:r>
              <a:rPr lang="uk-UA" sz="2200" b="1" dirty="0"/>
              <a:t>Рівень працевлаштування зареєстрованих безробітних</a:t>
            </a:r>
          </a:p>
        </p:txBody>
      </p:sp>
      <p:sp>
        <p:nvSpPr>
          <p:cNvPr id="8" name="TextBox 7">
            <a:extLst>
              <a:ext uri="{FF2B5EF4-FFF2-40B4-BE49-F238E27FC236}">
                <a16:creationId xmlns:a16="http://schemas.microsoft.com/office/drawing/2014/main" xmlns="" id="{82361254-4616-4136-8706-BC1AAD43F938}"/>
              </a:ext>
            </a:extLst>
          </p:cNvPr>
          <p:cNvSpPr txBox="1"/>
          <p:nvPr/>
        </p:nvSpPr>
        <p:spPr>
          <a:xfrm>
            <a:off x="0" y="6117649"/>
            <a:ext cx="12192000" cy="430887"/>
          </a:xfrm>
          <a:prstGeom prst="rect">
            <a:avLst/>
          </a:prstGeom>
          <a:noFill/>
        </p:spPr>
        <p:txBody>
          <a:bodyPr wrap="square">
            <a:spAutoFit/>
          </a:bodyPr>
          <a:lstStyle/>
          <a:p>
            <a:pPr algn="ctr"/>
            <a:r>
              <a:rPr lang="uk-UA" sz="1100" dirty="0"/>
              <a:t>Інформація для проведення розрахунку індексу регіонального людського розвитку надається без урахування даних тимчасово окупованої території Автономної Республіки Крим,</a:t>
            </a:r>
            <a:br>
              <a:rPr lang="uk-UA" sz="1100" dirty="0"/>
            </a:br>
            <a:r>
              <a:rPr lang="uk-UA" sz="1100" dirty="0"/>
              <a:t>м. Севастополя та частини території проведення антитерористичної операції</a:t>
            </a:r>
          </a:p>
        </p:txBody>
      </p:sp>
      <p:pic>
        <p:nvPicPr>
          <p:cNvPr id="10" name="Місце для вмісту 9">
            <a:extLst>
              <a:ext uri="{FF2B5EF4-FFF2-40B4-BE49-F238E27FC236}">
                <a16:creationId xmlns:a16="http://schemas.microsoft.com/office/drawing/2014/main" xmlns="" id="{E01AC766-92DC-4097-8262-8BF4A2178B72}"/>
              </a:ext>
            </a:extLst>
          </p:cNvPr>
          <p:cNvPicPr>
            <a:picLocks noGrp="1" noChangeAspect="1"/>
          </p:cNvPicPr>
          <p:nvPr>
            <p:ph idx="1"/>
          </p:nvPr>
        </p:nvPicPr>
        <p:blipFill>
          <a:blip r:embed="rId2"/>
          <a:stretch>
            <a:fillRect/>
          </a:stretch>
        </p:blipFill>
        <p:spPr>
          <a:xfrm>
            <a:off x="3866842" y="1215039"/>
            <a:ext cx="4475731" cy="4946155"/>
          </a:xfrm>
        </p:spPr>
      </p:pic>
      <p:sp>
        <p:nvSpPr>
          <p:cNvPr id="6" name="TextBox 5">
            <a:extLst>
              <a:ext uri="{FF2B5EF4-FFF2-40B4-BE49-F238E27FC236}">
                <a16:creationId xmlns:a16="http://schemas.microsoft.com/office/drawing/2014/main" xmlns="" id="{4D49757E-27D4-4EE9-8D77-086EAF4F6F77}"/>
              </a:ext>
            </a:extLst>
          </p:cNvPr>
          <p:cNvSpPr txBox="1"/>
          <p:nvPr/>
        </p:nvSpPr>
        <p:spPr>
          <a:xfrm>
            <a:off x="0" y="6508929"/>
            <a:ext cx="12192000" cy="276999"/>
          </a:xfrm>
          <a:prstGeom prst="rect">
            <a:avLst/>
          </a:prstGeom>
          <a:noFill/>
        </p:spPr>
        <p:txBody>
          <a:bodyPr wrap="square" rtlCol="0">
            <a:spAutoFit/>
          </a:bodyPr>
          <a:lstStyle/>
          <a:p>
            <a:pPr algn="r"/>
            <a:r>
              <a:rPr lang="uk-UA" sz="1200" dirty="0"/>
              <a:t>Дані отримано з </a:t>
            </a:r>
            <a:r>
              <a:rPr lang="fr-MA" sz="1200" dirty="0"/>
              <a:t>https://www.minregion.gov.ua/wp-content/uploads/2021/09/prezentacziya-irlr-2020.pdf</a:t>
            </a:r>
            <a:endParaRPr lang="uk-UA" sz="1200" dirty="0"/>
          </a:p>
        </p:txBody>
      </p:sp>
      <p:sp>
        <p:nvSpPr>
          <p:cNvPr id="3" name="Місце для номера слайда 2">
            <a:extLst>
              <a:ext uri="{FF2B5EF4-FFF2-40B4-BE49-F238E27FC236}">
                <a16:creationId xmlns:a16="http://schemas.microsoft.com/office/drawing/2014/main" xmlns="" id="{D1213BF0-0D71-4759-AB62-23F0275512C8}"/>
              </a:ext>
            </a:extLst>
          </p:cNvPr>
          <p:cNvSpPr>
            <a:spLocks noGrp="1"/>
          </p:cNvSpPr>
          <p:nvPr>
            <p:ph type="sldNum" sz="quarter" idx="12"/>
          </p:nvPr>
        </p:nvSpPr>
        <p:spPr/>
        <p:txBody>
          <a:bodyPr/>
          <a:lstStyle/>
          <a:p>
            <a:fld id="{D19E0249-FE9F-4BCB-9A91-FA3685BA4489}" type="slidenum">
              <a:rPr lang="ru-RU" smtClean="0"/>
              <a:t>45</a:t>
            </a:fld>
            <a:endParaRPr lang="ru-RU"/>
          </a:p>
        </p:txBody>
      </p:sp>
    </p:spTree>
    <p:extLst>
      <p:ext uri="{BB962C8B-B14F-4D97-AF65-F5344CB8AC3E}">
        <p14:creationId xmlns:p14="http://schemas.microsoft.com/office/powerpoint/2010/main" val="3800524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96AEE57-AACC-4F8A-86EC-B0A5D58B1031}"/>
              </a:ext>
            </a:extLst>
          </p:cNvPr>
          <p:cNvSpPr>
            <a:spLocks noGrp="1"/>
          </p:cNvSpPr>
          <p:nvPr>
            <p:ph type="title"/>
          </p:nvPr>
        </p:nvSpPr>
        <p:spPr>
          <a:xfrm>
            <a:off x="0" y="365125"/>
            <a:ext cx="12192000" cy="716423"/>
          </a:xfrm>
        </p:spPr>
        <p:txBody>
          <a:bodyPr>
            <a:normAutofit/>
          </a:bodyPr>
          <a:lstStyle/>
          <a:p>
            <a:pPr algn="ctr"/>
            <a:r>
              <a:rPr lang="uk-UA" sz="3900" b="1" dirty="0">
                <a:latin typeface="+mn-lt"/>
              </a:rPr>
              <a:t>Динаміка зайнятості у Херсонській області, тис. осіб</a:t>
            </a:r>
            <a:endParaRPr lang="ru-RU" sz="3900" b="1" dirty="0">
              <a:latin typeface="+mn-lt"/>
            </a:endParaRPr>
          </a:p>
        </p:txBody>
      </p:sp>
      <p:graphicFrame>
        <p:nvGraphicFramePr>
          <p:cNvPr id="4" name="Диаграмма 20">
            <a:extLst>
              <a:ext uri="{FF2B5EF4-FFF2-40B4-BE49-F238E27FC236}">
                <a16:creationId xmlns:a16="http://schemas.microsoft.com/office/drawing/2014/main" xmlns="" id="{D00F5FC2-F973-453F-B7C9-B3ACF1F3AC78}"/>
              </a:ext>
            </a:extLst>
          </p:cNvPr>
          <p:cNvGraphicFramePr>
            <a:graphicFrameLocks noGrp="1"/>
          </p:cNvGraphicFramePr>
          <p:nvPr>
            <p:ph idx="1"/>
            <p:extLst>
              <p:ext uri="{D42A27DB-BD31-4B8C-83A1-F6EECF244321}">
                <p14:modId xmlns:p14="http://schemas.microsoft.com/office/powerpoint/2010/main" val="994258323"/>
              </p:ext>
            </p:extLst>
          </p:nvPr>
        </p:nvGraphicFramePr>
        <p:xfrm>
          <a:off x="838200" y="1081548"/>
          <a:ext cx="10515600" cy="509541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xmlns="" id="{CD05F4EB-FBEB-4848-AA8A-F6DD21FA69A6}"/>
              </a:ext>
            </a:extLst>
          </p:cNvPr>
          <p:cNvSpPr txBox="1"/>
          <p:nvPr/>
        </p:nvSpPr>
        <p:spPr>
          <a:xfrm>
            <a:off x="0" y="6508929"/>
            <a:ext cx="12192000" cy="276999"/>
          </a:xfrm>
          <a:prstGeom prst="rect">
            <a:avLst/>
          </a:prstGeom>
          <a:noFill/>
        </p:spPr>
        <p:txBody>
          <a:bodyPr wrap="square" rtlCol="0">
            <a:spAutoFit/>
          </a:bodyPr>
          <a:lstStyle/>
          <a:p>
            <a:pPr algn="r"/>
            <a:r>
              <a:rPr lang="uk-UA" sz="1200" dirty="0"/>
              <a:t>За даними виконавчого комітету ХМТГ</a:t>
            </a:r>
          </a:p>
        </p:txBody>
      </p:sp>
      <p:sp>
        <p:nvSpPr>
          <p:cNvPr id="3" name="Місце для номера слайда 2">
            <a:extLst>
              <a:ext uri="{FF2B5EF4-FFF2-40B4-BE49-F238E27FC236}">
                <a16:creationId xmlns:a16="http://schemas.microsoft.com/office/drawing/2014/main" xmlns="" id="{EE434697-14EE-48AE-AF76-077B101D1BCD}"/>
              </a:ext>
            </a:extLst>
          </p:cNvPr>
          <p:cNvSpPr>
            <a:spLocks noGrp="1"/>
          </p:cNvSpPr>
          <p:nvPr>
            <p:ph type="sldNum" sz="quarter" idx="12"/>
          </p:nvPr>
        </p:nvSpPr>
        <p:spPr/>
        <p:txBody>
          <a:bodyPr/>
          <a:lstStyle/>
          <a:p>
            <a:fld id="{D19E0249-FE9F-4BCB-9A91-FA3685BA4489}" type="slidenum">
              <a:rPr lang="ru-RU" smtClean="0"/>
              <a:t>46</a:t>
            </a:fld>
            <a:endParaRPr lang="ru-RU"/>
          </a:p>
        </p:txBody>
      </p:sp>
    </p:spTree>
    <p:extLst>
      <p:ext uri="{BB962C8B-B14F-4D97-AF65-F5344CB8AC3E}">
        <p14:creationId xmlns:p14="http://schemas.microsoft.com/office/powerpoint/2010/main" val="2789560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96AEE57-AACC-4F8A-86EC-B0A5D58B1031}"/>
              </a:ext>
            </a:extLst>
          </p:cNvPr>
          <p:cNvSpPr>
            <a:spLocks noGrp="1"/>
          </p:cNvSpPr>
          <p:nvPr>
            <p:ph type="title"/>
          </p:nvPr>
        </p:nvSpPr>
        <p:spPr>
          <a:xfrm>
            <a:off x="-12123" y="137707"/>
            <a:ext cx="12192000" cy="716423"/>
          </a:xfrm>
        </p:spPr>
        <p:txBody>
          <a:bodyPr>
            <a:normAutofit fontScale="90000"/>
          </a:bodyPr>
          <a:lstStyle/>
          <a:p>
            <a:pPr algn="ctr"/>
            <a:r>
              <a:rPr lang="uk-UA" sz="3900" b="1" dirty="0">
                <a:latin typeface="+mn-lt"/>
              </a:rPr>
              <a:t>Статистика неформальної зайнятості в Україні у 2020 році</a:t>
            </a:r>
            <a:endParaRPr lang="ru-RU" sz="3900" b="1" dirty="0">
              <a:latin typeface="+mn-lt"/>
            </a:endParaRPr>
          </a:p>
        </p:txBody>
      </p:sp>
      <p:sp>
        <p:nvSpPr>
          <p:cNvPr id="3" name="Місце для номера слайда 2">
            <a:extLst>
              <a:ext uri="{FF2B5EF4-FFF2-40B4-BE49-F238E27FC236}">
                <a16:creationId xmlns:a16="http://schemas.microsoft.com/office/drawing/2014/main" xmlns="" id="{EE434697-14EE-48AE-AF76-077B101D1BCD}"/>
              </a:ext>
            </a:extLst>
          </p:cNvPr>
          <p:cNvSpPr>
            <a:spLocks noGrp="1"/>
          </p:cNvSpPr>
          <p:nvPr>
            <p:ph type="sldNum" sz="quarter" idx="12"/>
          </p:nvPr>
        </p:nvSpPr>
        <p:spPr/>
        <p:txBody>
          <a:bodyPr/>
          <a:lstStyle/>
          <a:p>
            <a:fld id="{D19E0249-FE9F-4BCB-9A91-FA3685BA4489}" type="slidenum">
              <a:rPr lang="ru-RU" smtClean="0"/>
              <a:t>47</a:t>
            </a:fld>
            <a:endParaRPr lang="ru-RU"/>
          </a:p>
        </p:txBody>
      </p:sp>
      <p:graphicFrame>
        <p:nvGraphicFramePr>
          <p:cNvPr id="8" name="Місце для вмісту 7">
            <a:extLst>
              <a:ext uri="{FF2B5EF4-FFF2-40B4-BE49-F238E27FC236}">
                <a16:creationId xmlns:a16="http://schemas.microsoft.com/office/drawing/2014/main" xmlns="" id="{36782221-BBB9-4EA6-9167-F889531E5DD4}"/>
              </a:ext>
            </a:extLst>
          </p:cNvPr>
          <p:cNvGraphicFramePr>
            <a:graphicFrameLocks noGrp="1"/>
          </p:cNvGraphicFramePr>
          <p:nvPr>
            <p:ph idx="1"/>
            <p:extLst>
              <p:ext uri="{D42A27DB-BD31-4B8C-83A1-F6EECF244321}">
                <p14:modId xmlns:p14="http://schemas.microsoft.com/office/powerpoint/2010/main" val="2711002104"/>
              </p:ext>
            </p:extLst>
          </p:nvPr>
        </p:nvGraphicFramePr>
        <p:xfrm>
          <a:off x="259773" y="1081548"/>
          <a:ext cx="11648209" cy="509541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xmlns="" id="{5F01137C-2045-41F6-B363-733A9DD5979B}"/>
              </a:ext>
            </a:extLst>
          </p:cNvPr>
          <p:cNvSpPr txBox="1"/>
          <p:nvPr/>
        </p:nvSpPr>
        <p:spPr>
          <a:xfrm>
            <a:off x="0" y="6443294"/>
            <a:ext cx="12192000" cy="276999"/>
          </a:xfrm>
          <a:prstGeom prst="rect">
            <a:avLst/>
          </a:prstGeom>
          <a:noFill/>
        </p:spPr>
        <p:txBody>
          <a:bodyPr wrap="square" rtlCol="0">
            <a:spAutoFit/>
          </a:bodyPr>
          <a:lstStyle/>
          <a:p>
            <a:pPr algn="r"/>
            <a:r>
              <a:rPr lang="uk-UA" sz="1200" dirty="0"/>
              <a:t>Дані отримано з ГУ статистики у Херсонській області</a:t>
            </a:r>
          </a:p>
        </p:txBody>
      </p:sp>
    </p:spTree>
    <p:extLst>
      <p:ext uri="{BB962C8B-B14F-4D97-AF65-F5344CB8AC3E}">
        <p14:creationId xmlns:p14="http://schemas.microsoft.com/office/powerpoint/2010/main" val="825052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B61D9AF-8D8F-42C7-B59D-515B14485489}"/>
              </a:ext>
            </a:extLst>
          </p:cNvPr>
          <p:cNvSpPr>
            <a:spLocks noGrp="1"/>
          </p:cNvSpPr>
          <p:nvPr>
            <p:ph type="title"/>
          </p:nvPr>
        </p:nvSpPr>
        <p:spPr>
          <a:xfrm>
            <a:off x="0" y="365126"/>
            <a:ext cx="12192000" cy="740864"/>
          </a:xfrm>
        </p:spPr>
        <p:txBody>
          <a:bodyPr>
            <a:normAutofit fontScale="90000"/>
          </a:bodyPr>
          <a:lstStyle/>
          <a:p>
            <a:pPr algn="ctr"/>
            <a:r>
              <a:rPr lang="uk-UA" sz="4000" b="1" dirty="0">
                <a:latin typeface="+mn-lt"/>
              </a:rPr>
              <a:t>Динаміка чисельності пенсіонерів області</a:t>
            </a:r>
            <a:br>
              <a:rPr lang="uk-UA" sz="4000" b="1" dirty="0">
                <a:latin typeface="+mn-lt"/>
              </a:rPr>
            </a:br>
            <a:r>
              <a:rPr lang="uk-UA" sz="4000" b="1" dirty="0">
                <a:latin typeface="+mn-lt"/>
              </a:rPr>
              <a:t>(2015-2020), осіб</a:t>
            </a:r>
            <a:endParaRPr lang="ru-RU" sz="4000" b="1" dirty="0">
              <a:latin typeface="+mn-lt"/>
            </a:endParaRPr>
          </a:p>
        </p:txBody>
      </p:sp>
      <p:graphicFrame>
        <p:nvGraphicFramePr>
          <p:cNvPr id="4" name="Диаграмма 18">
            <a:extLst>
              <a:ext uri="{FF2B5EF4-FFF2-40B4-BE49-F238E27FC236}">
                <a16:creationId xmlns:a16="http://schemas.microsoft.com/office/drawing/2014/main" xmlns="" id="{BCBE325F-7F65-4A59-92E9-AFA93BB4BB6D}"/>
              </a:ext>
            </a:extLst>
          </p:cNvPr>
          <p:cNvGraphicFramePr>
            <a:graphicFrameLocks noGrp="1"/>
          </p:cNvGraphicFramePr>
          <p:nvPr>
            <p:ph idx="1"/>
            <p:extLst>
              <p:ext uri="{D42A27DB-BD31-4B8C-83A1-F6EECF244321}">
                <p14:modId xmlns:p14="http://schemas.microsoft.com/office/powerpoint/2010/main" val="2024964912"/>
              </p:ext>
            </p:extLst>
          </p:nvPr>
        </p:nvGraphicFramePr>
        <p:xfrm>
          <a:off x="838200" y="735558"/>
          <a:ext cx="10515600" cy="52861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xmlns="" id="{5DABB443-1FD8-40DA-ABFB-D336B4AF37A3}"/>
              </a:ext>
            </a:extLst>
          </p:cNvPr>
          <p:cNvSpPr txBox="1"/>
          <p:nvPr/>
        </p:nvSpPr>
        <p:spPr>
          <a:xfrm>
            <a:off x="0" y="6508929"/>
            <a:ext cx="12192000" cy="276999"/>
          </a:xfrm>
          <a:prstGeom prst="rect">
            <a:avLst/>
          </a:prstGeom>
          <a:noFill/>
        </p:spPr>
        <p:txBody>
          <a:bodyPr wrap="square" rtlCol="0">
            <a:spAutoFit/>
          </a:bodyPr>
          <a:lstStyle/>
          <a:p>
            <a:pPr algn="r"/>
            <a:r>
              <a:rPr lang="uk-UA" sz="1200" dirty="0"/>
              <a:t>За даними виконавчого комітету ХМТГ</a:t>
            </a:r>
          </a:p>
        </p:txBody>
      </p:sp>
      <p:sp>
        <p:nvSpPr>
          <p:cNvPr id="3" name="Місце для номера слайда 2">
            <a:extLst>
              <a:ext uri="{FF2B5EF4-FFF2-40B4-BE49-F238E27FC236}">
                <a16:creationId xmlns:a16="http://schemas.microsoft.com/office/drawing/2014/main" xmlns="" id="{658B478D-B9C9-4A0E-B0F1-3E826D882A30}"/>
              </a:ext>
            </a:extLst>
          </p:cNvPr>
          <p:cNvSpPr>
            <a:spLocks noGrp="1"/>
          </p:cNvSpPr>
          <p:nvPr>
            <p:ph type="sldNum" sz="quarter" idx="12"/>
          </p:nvPr>
        </p:nvSpPr>
        <p:spPr/>
        <p:txBody>
          <a:bodyPr/>
          <a:lstStyle/>
          <a:p>
            <a:fld id="{D19E0249-FE9F-4BCB-9A91-FA3685BA4489}" type="slidenum">
              <a:rPr lang="ru-RU" smtClean="0"/>
              <a:t>48</a:t>
            </a:fld>
            <a:endParaRPr lang="ru-RU"/>
          </a:p>
        </p:txBody>
      </p:sp>
    </p:spTree>
    <p:extLst>
      <p:ext uri="{BB962C8B-B14F-4D97-AF65-F5344CB8AC3E}">
        <p14:creationId xmlns:p14="http://schemas.microsoft.com/office/powerpoint/2010/main" val="36765875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07774EE-879A-453E-A32E-7ABC0D63A930}"/>
              </a:ext>
            </a:extLst>
          </p:cNvPr>
          <p:cNvSpPr>
            <a:spLocks noGrp="1"/>
          </p:cNvSpPr>
          <p:nvPr>
            <p:ph type="title"/>
          </p:nvPr>
        </p:nvSpPr>
        <p:spPr>
          <a:xfrm>
            <a:off x="0" y="164818"/>
            <a:ext cx="12192000" cy="585109"/>
          </a:xfrm>
        </p:spPr>
        <p:txBody>
          <a:bodyPr>
            <a:noAutofit/>
          </a:bodyPr>
          <a:lstStyle/>
          <a:p>
            <a:pPr algn="ctr"/>
            <a:r>
              <a:rPr lang="ru-RU" sz="3600" b="1" dirty="0">
                <a:latin typeface="+mn-lt"/>
              </a:rPr>
              <a:t>ОСВІТА</a:t>
            </a:r>
            <a:endParaRPr lang="uk-UA" sz="3600" b="1" dirty="0">
              <a:latin typeface="+mn-lt"/>
            </a:endParaRPr>
          </a:p>
        </p:txBody>
      </p:sp>
      <p:sp>
        <p:nvSpPr>
          <p:cNvPr id="15" name="Місце для тексту 14">
            <a:extLst>
              <a:ext uri="{FF2B5EF4-FFF2-40B4-BE49-F238E27FC236}">
                <a16:creationId xmlns:a16="http://schemas.microsoft.com/office/drawing/2014/main" xmlns="" id="{6612F136-4934-4905-A9BA-47A52AF7B664}"/>
              </a:ext>
            </a:extLst>
          </p:cNvPr>
          <p:cNvSpPr>
            <a:spLocks noGrp="1"/>
          </p:cNvSpPr>
          <p:nvPr>
            <p:ph type="body" idx="1"/>
          </p:nvPr>
        </p:nvSpPr>
        <p:spPr>
          <a:xfrm>
            <a:off x="337589" y="726354"/>
            <a:ext cx="5659986" cy="823912"/>
          </a:xfrm>
        </p:spPr>
        <p:txBody>
          <a:bodyPr>
            <a:noAutofit/>
          </a:bodyPr>
          <a:lstStyle/>
          <a:p>
            <a:pPr algn="ctr"/>
            <a:r>
              <a:rPr lang="uk-UA" sz="1800" dirty="0"/>
              <a:t>Чистий показник охоплення дошкільними навчальними закладами дітей віком три-п’ять років, відсотків до загальної кількості дітей такого віку</a:t>
            </a:r>
          </a:p>
        </p:txBody>
      </p:sp>
      <p:sp>
        <p:nvSpPr>
          <p:cNvPr id="17" name="Місце для тексту 16">
            <a:extLst>
              <a:ext uri="{FF2B5EF4-FFF2-40B4-BE49-F238E27FC236}">
                <a16:creationId xmlns:a16="http://schemas.microsoft.com/office/drawing/2014/main" xmlns="" id="{F0567292-45AF-4FBE-AD43-DF83327C6C16}"/>
              </a:ext>
            </a:extLst>
          </p:cNvPr>
          <p:cNvSpPr>
            <a:spLocks noGrp="1"/>
          </p:cNvSpPr>
          <p:nvPr>
            <p:ph type="body" sz="quarter" idx="3"/>
          </p:nvPr>
        </p:nvSpPr>
        <p:spPr>
          <a:xfrm>
            <a:off x="6172199" y="817658"/>
            <a:ext cx="5183188" cy="620085"/>
          </a:xfrm>
        </p:spPr>
        <p:txBody>
          <a:bodyPr>
            <a:normAutofit fontScale="62500" lnSpcReduction="20000"/>
          </a:bodyPr>
          <a:lstStyle/>
          <a:p>
            <a:pPr algn="ctr"/>
            <a:r>
              <a:rPr lang="uk-UA" dirty="0"/>
              <a:t>Кількість випускників вищих навчальних закладів </a:t>
            </a:r>
            <a:r>
              <a:rPr lang="fr-MA" dirty="0"/>
              <a:t>I-IV </a:t>
            </a:r>
            <a:r>
              <a:rPr lang="uk-UA" dirty="0"/>
              <a:t>рівня акредитації, відсотків до загальної кількості населення у віці 25-70 років</a:t>
            </a:r>
          </a:p>
        </p:txBody>
      </p:sp>
      <p:sp>
        <p:nvSpPr>
          <p:cNvPr id="8" name="TextBox 7">
            <a:extLst>
              <a:ext uri="{FF2B5EF4-FFF2-40B4-BE49-F238E27FC236}">
                <a16:creationId xmlns:a16="http://schemas.microsoft.com/office/drawing/2014/main" xmlns="" id="{82361254-4616-4136-8706-BC1AAD43F938}"/>
              </a:ext>
            </a:extLst>
          </p:cNvPr>
          <p:cNvSpPr txBox="1"/>
          <p:nvPr/>
        </p:nvSpPr>
        <p:spPr>
          <a:xfrm>
            <a:off x="337588" y="6056684"/>
            <a:ext cx="11516823" cy="430887"/>
          </a:xfrm>
          <a:prstGeom prst="rect">
            <a:avLst/>
          </a:prstGeom>
          <a:noFill/>
        </p:spPr>
        <p:txBody>
          <a:bodyPr wrap="square">
            <a:spAutoFit/>
          </a:bodyPr>
          <a:lstStyle/>
          <a:p>
            <a:pPr algn="ctr"/>
            <a:r>
              <a:rPr lang="uk-UA" sz="1100" dirty="0"/>
              <a:t>Інформація для проведення розрахунку індексу регіонального людського розвитку надається без урахування даних тимчасово окупованої території Автономної Республіки Крим,</a:t>
            </a:r>
            <a:br>
              <a:rPr lang="uk-UA" sz="1100" dirty="0"/>
            </a:br>
            <a:r>
              <a:rPr lang="uk-UA" sz="1100" dirty="0"/>
              <a:t>м. Севастополя та частини території проведення антитерористичної операції</a:t>
            </a:r>
          </a:p>
        </p:txBody>
      </p:sp>
      <p:pic>
        <p:nvPicPr>
          <p:cNvPr id="6" name="Місце для вмісту 5">
            <a:extLst>
              <a:ext uri="{FF2B5EF4-FFF2-40B4-BE49-F238E27FC236}">
                <a16:creationId xmlns:a16="http://schemas.microsoft.com/office/drawing/2014/main" xmlns="" id="{25388F0C-B8ED-4121-A03E-AA9EA0D7FB6C}"/>
              </a:ext>
            </a:extLst>
          </p:cNvPr>
          <p:cNvPicPr>
            <a:picLocks noGrp="1" noChangeAspect="1"/>
          </p:cNvPicPr>
          <p:nvPr>
            <p:ph sz="half" idx="2"/>
          </p:nvPr>
        </p:nvPicPr>
        <p:blipFill>
          <a:blip r:embed="rId2"/>
          <a:stretch>
            <a:fillRect/>
          </a:stretch>
        </p:blipFill>
        <p:spPr>
          <a:xfrm>
            <a:off x="1158240" y="1531564"/>
            <a:ext cx="4136571" cy="4483509"/>
          </a:xfrm>
        </p:spPr>
      </p:pic>
      <p:pic>
        <p:nvPicPr>
          <p:cNvPr id="7" name="Місце для вмісту 6">
            <a:extLst>
              <a:ext uri="{FF2B5EF4-FFF2-40B4-BE49-F238E27FC236}">
                <a16:creationId xmlns:a16="http://schemas.microsoft.com/office/drawing/2014/main" xmlns="" id="{B2108C76-048E-4B9E-A18F-BAA31911AE13}"/>
              </a:ext>
            </a:extLst>
          </p:cNvPr>
          <p:cNvPicPr>
            <a:picLocks noGrp="1" noChangeAspect="1"/>
          </p:cNvPicPr>
          <p:nvPr>
            <p:ph sz="quarter" idx="4"/>
          </p:nvPr>
        </p:nvPicPr>
        <p:blipFill>
          <a:blip r:embed="rId3"/>
          <a:stretch>
            <a:fillRect/>
          </a:stretch>
        </p:blipFill>
        <p:spPr>
          <a:xfrm>
            <a:off x="6818226" y="1531564"/>
            <a:ext cx="4136570" cy="4483508"/>
          </a:xfrm>
        </p:spPr>
      </p:pic>
      <p:sp>
        <p:nvSpPr>
          <p:cNvPr id="9" name="TextBox 8">
            <a:extLst>
              <a:ext uri="{FF2B5EF4-FFF2-40B4-BE49-F238E27FC236}">
                <a16:creationId xmlns:a16="http://schemas.microsoft.com/office/drawing/2014/main" xmlns="" id="{6BF78650-9357-494B-8050-9BB65A886C1F}"/>
              </a:ext>
            </a:extLst>
          </p:cNvPr>
          <p:cNvSpPr txBox="1"/>
          <p:nvPr/>
        </p:nvSpPr>
        <p:spPr>
          <a:xfrm>
            <a:off x="0" y="6508929"/>
            <a:ext cx="12192000" cy="276999"/>
          </a:xfrm>
          <a:prstGeom prst="rect">
            <a:avLst/>
          </a:prstGeom>
          <a:noFill/>
        </p:spPr>
        <p:txBody>
          <a:bodyPr wrap="square" rtlCol="0">
            <a:spAutoFit/>
          </a:bodyPr>
          <a:lstStyle/>
          <a:p>
            <a:pPr algn="r"/>
            <a:r>
              <a:rPr lang="uk-UA" sz="1200" dirty="0"/>
              <a:t>Дані отримано з </a:t>
            </a:r>
            <a:r>
              <a:rPr lang="fr-MA" sz="1200" dirty="0"/>
              <a:t>https://www.minregion.gov.ua/wp-content/uploads/2021/09/prezentacziya-irlr-2020.pdf</a:t>
            </a:r>
            <a:endParaRPr lang="uk-UA" sz="1200" dirty="0"/>
          </a:p>
        </p:txBody>
      </p:sp>
      <p:sp>
        <p:nvSpPr>
          <p:cNvPr id="3" name="Місце для номера слайда 2">
            <a:extLst>
              <a:ext uri="{FF2B5EF4-FFF2-40B4-BE49-F238E27FC236}">
                <a16:creationId xmlns:a16="http://schemas.microsoft.com/office/drawing/2014/main" xmlns="" id="{AD628E0A-8900-4886-8EDA-15B9D9EE9AFA}"/>
              </a:ext>
            </a:extLst>
          </p:cNvPr>
          <p:cNvSpPr>
            <a:spLocks noGrp="1"/>
          </p:cNvSpPr>
          <p:nvPr>
            <p:ph type="sldNum" sz="quarter" idx="12"/>
          </p:nvPr>
        </p:nvSpPr>
        <p:spPr/>
        <p:txBody>
          <a:bodyPr/>
          <a:lstStyle/>
          <a:p>
            <a:fld id="{D19E0249-FE9F-4BCB-9A91-FA3685BA4489}" type="slidenum">
              <a:rPr lang="ru-RU" smtClean="0"/>
              <a:t>49</a:t>
            </a:fld>
            <a:endParaRPr lang="ru-RU"/>
          </a:p>
        </p:txBody>
      </p:sp>
    </p:spTree>
    <p:extLst>
      <p:ext uri="{BB962C8B-B14F-4D97-AF65-F5344CB8AC3E}">
        <p14:creationId xmlns:p14="http://schemas.microsoft.com/office/powerpoint/2010/main" val="2969454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372FA61-CCEA-4625-9239-C6AF2B4B3B4E}"/>
              </a:ext>
            </a:extLst>
          </p:cNvPr>
          <p:cNvSpPr>
            <a:spLocks noGrp="1"/>
          </p:cNvSpPr>
          <p:nvPr>
            <p:ph type="title"/>
          </p:nvPr>
        </p:nvSpPr>
        <p:spPr>
          <a:xfrm>
            <a:off x="0" y="95457"/>
            <a:ext cx="12192000" cy="539336"/>
          </a:xfrm>
        </p:spPr>
        <p:txBody>
          <a:bodyPr>
            <a:normAutofit fontScale="90000"/>
          </a:bodyPr>
          <a:lstStyle/>
          <a:p>
            <a:pPr algn="ctr"/>
            <a:r>
              <a:rPr lang="ru-RU" sz="3900" b="1" dirty="0">
                <a:latin typeface="+mn-lt"/>
              </a:rPr>
              <a:t>РЕЗЮМЕ</a:t>
            </a:r>
          </a:p>
        </p:txBody>
      </p:sp>
      <p:sp>
        <p:nvSpPr>
          <p:cNvPr id="3" name="Місце для вмісту 2">
            <a:extLst>
              <a:ext uri="{FF2B5EF4-FFF2-40B4-BE49-F238E27FC236}">
                <a16:creationId xmlns:a16="http://schemas.microsoft.com/office/drawing/2014/main" xmlns="" id="{5E26AE2E-72C0-40F9-9710-F1EB2428A77C}"/>
              </a:ext>
            </a:extLst>
          </p:cNvPr>
          <p:cNvSpPr>
            <a:spLocks noGrp="1"/>
          </p:cNvSpPr>
          <p:nvPr>
            <p:ph idx="1"/>
          </p:nvPr>
        </p:nvSpPr>
        <p:spPr>
          <a:xfrm>
            <a:off x="838200" y="365126"/>
            <a:ext cx="10515600" cy="6220790"/>
          </a:xfrm>
        </p:spPr>
        <p:txBody>
          <a:bodyPr anchor="t">
            <a:noAutofit/>
          </a:bodyPr>
          <a:lstStyle/>
          <a:p>
            <a:pPr marL="0" indent="0" algn="just">
              <a:lnSpc>
                <a:spcPct val="110000"/>
              </a:lnSpc>
              <a:buNone/>
            </a:pPr>
            <a:endParaRPr lang="uk-UA" sz="2000" dirty="0" smtClean="0"/>
          </a:p>
          <a:p>
            <a:pPr algn="just">
              <a:lnSpc>
                <a:spcPct val="110000"/>
              </a:lnSpc>
            </a:pPr>
            <a:r>
              <a:rPr lang="uk-UA" sz="2000" dirty="0"/>
              <a:t>Маючи статус адміністративного, промислового та культурного центру </a:t>
            </a:r>
            <a:r>
              <a:rPr lang="uk-UA" sz="2000" dirty="0" err="1"/>
              <a:t>м.Херсон</a:t>
            </a:r>
            <a:r>
              <a:rPr lang="uk-UA" sz="2000" dirty="0"/>
              <a:t>  акумулює економічні, соціокультурні та рекреаційні (можливості урізноманітнення </a:t>
            </a:r>
            <a:r>
              <a:rPr lang="uk-UA" sz="2000" dirty="0" err="1"/>
              <a:t>дозвіллєвих</a:t>
            </a:r>
            <a:r>
              <a:rPr lang="uk-UA" sz="2000" dirty="0"/>
              <a:t> практик та видів відпочинку) ресурси. </a:t>
            </a:r>
          </a:p>
          <a:p>
            <a:pPr algn="just">
              <a:lnSpc>
                <a:spcPct val="110000"/>
              </a:lnSpc>
            </a:pPr>
            <a:r>
              <a:rPr lang="uk-UA" sz="2000" dirty="0"/>
              <a:t>Висока щільність населення також є фактором, що в цілому позитивно впливає на розвиток міста, бо в таких умовах спостерігається концентрація робочої сили, висококваліфікованих кадрів і молоді. Концентрація населення також позитивно впливає на економічний розвиток, оскільки розширюється сегмент споживачів, що стимулює розвиток підприємництва ( в основному сфери обслуговування). Навіть в рамках ХМТГ можна побачити цей агломераційний ефект, що проявляється в більшій концентрації населення в «центрі» міста і меншій «на периферії», зокрема в деяких старостатах. </a:t>
            </a:r>
          </a:p>
          <a:p>
            <a:pPr algn="just">
              <a:lnSpc>
                <a:spcPct val="110000"/>
              </a:lnSpc>
            </a:pPr>
            <a:r>
              <a:rPr lang="uk-UA" sz="2000" dirty="0"/>
              <a:t>Однак наявність інших великих міст з розвиненою інфраструктурою в області та прилеглих областях (</a:t>
            </a:r>
            <a:r>
              <a:rPr lang="uk-UA" sz="2000" dirty="0" err="1"/>
              <a:t>м.Одеса</a:t>
            </a:r>
            <a:r>
              <a:rPr lang="uk-UA" sz="2000" dirty="0"/>
              <a:t>) можуть знижувати значимість агломераційного ефекту для </a:t>
            </a:r>
            <a:r>
              <a:rPr lang="uk-UA" sz="2000" dirty="0" err="1"/>
              <a:t>м.Херсон</a:t>
            </a:r>
            <a:r>
              <a:rPr lang="uk-UA" sz="2000" dirty="0"/>
              <a:t> і прискорювати міграційний відтік населення.</a:t>
            </a:r>
          </a:p>
        </p:txBody>
      </p:sp>
      <p:sp>
        <p:nvSpPr>
          <p:cNvPr id="4" name="Місце для номера слайда 3">
            <a:extLst>
              <a:ext uri="{FF2B5EF4-FFF2-40B4-BE49-F238E27FC236}">
                <a16:creationId xmlns:a16="http://schemas.microsoft.com/office/drawing/2014/main" xmlns="" id="{AC13CCC8-E731-47B5-ADA3-E17876AB36CC}"/>
              </a:ext>
            </a:extLst>
          </p:cNvPr>
          <p:cNvSpPr>
            <a:spLocks noGrp="1"/>
          </p:cNvSpPr>
          <p:nvPr>
            <p:ph type="sldNum" sz="quarter" idx="12"/>
          </p:nvPr>
        </p:nvSpPr>
        <p:spPr/>
        <p:txBody>
          <a:bodyPr/>
          <a:lstStyle/>
          <a:p>
            <a:fld id="{D19E0249-FE9F-4BCB-9A91-FA3685BA4489}" type="slidenum">
              <a:rPr lang="ru-RU" smtClean="0"/>
              <a:t>5</a:t>
            </a:fld>
            <a:endParaRPr lang="ru-RU"/>
          </a:p>
        </p:txBody>
      </p:sp>
    </p:spTree>
    <p:extLst>
      <p:ext uri="{BB962C8B-B14F-4D97-AF65-F5344CB8AC3E}">
        <p14:creationId xmlns:p14="http://schemas.microsoft.com/office/powerpoint/2010/main" val="42209712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Місце для вмісту 9" descr="Зображення, що містить карта&#10;&#10;Автоматично згенерований опис">
            <a:extLst>
              <a:ext uri="{FF2B5EF4-FFF2-40B4-BE49-F238E27FC236}">
                <a16:creationId xmlns:a16="http://schemas.microsoft.com/office/drawing/2014/main" xmlns="" id="{20A6E157-0CEB-4D46-ACDB-3CC03515AC7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8427"/>
          <a:stretch/>
        </p:blipFill>
        <p:spPr>
          <a:xfrm>
            <a:off x="20" y="1282"/>
            <a:ext cx="12191980" cy="6856718"/>
          </a:xfrm>
          <a:prstGeom prst="rect">
            <a:avLst/>
          </a:prstGeom>
        </p:spPr>
      </p:pic>
      <p:sp>
        <p:nvSpPr>
          <p:cNvPr id="12" name="Заголовок 1">
            <a:extLst>
              <a:ext uri="{FF2B5EF4-FFF2-40B4-BE49-F238E27FC236}">
                <a16:creationId xmlns:a16="http://schemas.microsoft.com/office/drawing/2014/main" xmlns="" id="{5DF7D737-B85F-4A63-92CB-7E344027AF5C}"/>
              </a:ext>
            </a:extLst>
          </p:cNvPr>
          <p:cNvSpPr>
            <a:spLocks noGrp="1"/>
          </p:cNvSpPr>
          <p:nvPr>
            <p:ph type="title"/>
          </p:nvPr>
        </p:nvSpPr>
        <p:spPr>
          <a:xfrm>
            <a:off x="-1" y="365125"/>
            <a:ext cx="12188951" cy="585109"/>
          </a:xfrm>
        </p:spPr>
        <p:txBody>
          <a:bodyPr>
            <a:noAutofit/>
          </a:bodyPr>
          <a:lstStyle/>
          <a:p>
            <a:pPr algn="ctr"/>
            <a:r>
              <a:rPr lang="uk-UA" sz="3600" b="1" dirty="0">
                <a:latin typeface="+mn-lt"/>
              </a:rPr>
              <a:t>Заклади дошкільної та середньої освіти ХМТГ (2020)</a:t>
            </a:r>
          </a:p>
        </p:txBody>
      </p:sp>
      <p:sp>
        <p:nvSpPr>
          <p:cNvPr id="6" name="TextBox 5">
            <a:extLst>
              <a:ext uri="{FF2B5EF4-FFF2-40B4-BE49-F238E27FC236}">
                <a16:creationId xmlns:a16="http://schemas.microsoft.com/office/drawing/2014/main" xmlns="" id="{B34C620E-E813-4A1A-AAFC-2F2A710E2389}"/>
              </a:ext>
            </a:extLst>
          </p:cNvPr>
          <p:cNvSpPr txBox="1"/>
          <p:nvPr/>
        </p:nvSpPr>
        <p:spPr>
          <a:xfrm>
            <a:off x="0" y="6508929"/>
            <a:ext cx="12192000" cy="276999"/>
          </a:xfrm>
          <a:prstGeom prst="rect">
            <a:avLst/>
          </a:prstGeom>
          <a:noFill/>
        </p:spPr>
        <p:txBody>
          <a:bodyPr wrap="square" rtlCol="0">
            <a:spAutoFit/>
          </a:bodyPr>
          <a:lstStyle/>
          <a:p>
            <a:pPr algn="r"/>
            <a:r>
              <a:rPr lang="uk-UA" sz="1200" dirty="0"/>
              <a:t>За даними виконавчого комітету ХМТГ</a:t>
            </a:r>
          </a:p>
        </p:txBody>
      </p:sp>
    </p:spTree>
    <p:extLst>
      <p:ext uri="{BB962C8B-B14F-4D97-AF65-F5344CB8AC3E}">
        <p14:creationId xmlns:p14="http://schemas.microsoft.com/office/powerpoint/2010/main" val="22198363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Місце для вмісту 6" descr="Зображення, що містить карта&#10;&#10;Автоматично згенерований опис">
            <a:extLst>
              <a:ext uri="{FF2B5EF4-FFF2-40B4-BE49-F238E27FC236}">
                <a16:creationId xmlns:a16="http://schemas.microsoft.com/office/drawing/2014/main" xmlns="" id="{EDCC293B-90EC-4A53-AB98-3B2312E0AE8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11922"/>
            <a:ext cx="12188950" cy="6272605"/>
          </a:xfrm>
        </p:spPr>
      </p:pic>
      <p:sp>
        <p:nvSpPr>
          <p:cNvPr id="15" name="Rectangle 14">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Заголовок 1">
            <a:extLst>
              <a:ext uri="{FF2B5EF4-FFF2-40B4-BE49-F238E27FC236}">
                <a16:creationId xmlns:a16="http://schemas.microsoft.com/office/drawing/2014/main" xmlns="" id="{5DF7D737-B85F-4A63-92CB-7E344027AF5C}"/>
              </a:ext>
            </a:extLst>
          </p:cNvPr>
          <p:cNvSpPr>
            <a:spLocks noGrp="1"/>
          </p:cNvSpPr>
          <p:nvPr>
            <p:ph type="title"/>
          </p:nvPr>
        </p:nvSpPr>
        <p:spPr>
          <a:xfrm>
            <a:off x="-1" y="126813"/>
            <a:ext cx="12188951" cy="585109"/>
          </a:xfrm>
        </p:spPr>
        <p:txBody>
          <a:bodyPr>
            <a:noAutofit/>
          </a:bodyPr>
          <a:lstStyle/>
          <a:p>
            <a:pPr algn="ctr"/>
            <a:r>
              <a:rPr lang="uk-UA" sz="3600" b="1" dirty="0">
                <a:latin typeface="+mn-lt"/>
              </a:rPr>
              <a:t>Заклади дошкільної та середньої освіти ХМТГ (2020)</a:t>
            </a:r>
          </a:p>
        </p:txBody>
      </p:sp>
      <p:sp>
        <p:nvSpPr>
          <p:cNvPr id="2" name="TextBox 1">
            <a:extLst>
              <a:ext uri="{FF2B5EF4-FFF2-40B4-BE49-F238E27FC236}">
                <a16:creationId xmlns:a16="http://schemas.microsoft.com/office/drawing/2014/main" xmlns="" id="{49288E70-8B0B-4614-9D3D-FA8F4D9BBC13}"/>
              </a:ext>
            </a:extLst>
          </p:cNvPr>
          <p:cNvSpPr txBox="1"/>
          <p:nvPr/>
        </p:nvSpPr>
        <p:spPr>
          <a:xfrm>
            <a:off x="6577994" y="1777137"/>
            <a:ext cx="5617028" cy="1477328"/>
          </a:xfrm>
          <a:prstGeom prst="rect">
            <a:avLst/>
          </a:prstGeom>
          <a:solidFill>
            <a:schemeClr val="bg2"/>
          </a:solidFill>
        </p:spPr>
        <p:txBody>
          <a:bodyPr wrap="square" rtlCol="0">
            <a:spAutoFit/>
          </a:bodyPr>
          <a:lstStyle/>
          <a:p>
            <a:r>
              <a:rPr lang="uk-UA" sz="3000" dirty="0"/>
              <a:t>Кількість закладів – 151</a:t>
            </a:r>
          </a:p>
          <a:p>
            <a:r>
              <a:rPr lang="uk-UA" sz="3000" dirty="0"/>
              <a:t>Потужність, міст – 59569</a:t>
            </a:r>
          </a:p>
          <a:p>
            <a:r>
              <a:rPr lang="uk-UA" sz="3000" dirty="0"/>
              <a:t>Фактична кількість, міст – 47916</a:t>
            </a:r>
            <a:endParaRPr lang="ru-RU" sz="3000" dirty="0"/>
          </a:p>
        </p:txBody>
      </p:sp>
      <p:sp>
        <p:nvSpPr>
          <p:cNvPr id="6" name="TextBox 5">
            <a:extLst>
              <a:ext uri="{FF2B5EF4-FFF2-40B4-BE49-F238E27FC236}">
                <a16:creationId xmlns:a16="http://schemas.microsoft.com/office/drawing/2014/main" xmlns="" id="{B34C620E-E813-4A1A-AAFC-2F2A710E2389}"/>
              </a:ext>
            </a:extLst>
          </p:cNvPr>
          <p:cNvSpPr txBox="1"/>
          <p:nvPr/>
        </p:nvSpPr>
        <p:spPr>
          <a:xfrm>
            <a:off x="0" y="6508929"/>
            <a:ext cx="12192000" cy="276999"/>
          </a:xfrm>
          <a:prstGeom prst="rect">
            <a:avLst/>
          </a:prstGeom>
          <a:noFill/>
        </p:spPr>
        <p:txBody>
          <a:bodyPr wrap="square" rtlCol="0">
            <a:spAutoFit/>
          </a:bodyPr>
          <a:lstStyle/>
          <a:p>
            <a:pPr algn="r"/>
            <a:r>
              <a:rPr lang="uk-UA" sz="1200" dirty="0"/>
              <a:t>За даними виконавчого комітету ХМТГ</a:t>
            </a:r>
          </a:p>
        </p:txBody>
      </p:sp>
      <p:sp>
        <p:nvSpPr>
          <p:cNvPr id="3" name="Місце для номера слайда 2">
            <a:extLst>
              <a:ext uri="{FF2B5EF4-FFF2-40B4-BE49-F238E27FC236}">
                <a16:creationId xmlns:a16="http://schemas.microsoft.com/office/drawing/2014/main" xmlns="" id="{8A5E6FCA-5B79-48AA-93A0-CA41AFDAE572}"/>
              </a:ext>
            </a:extLst>
          </p:cNvPr>
          <p:cNvSpPr>
            <a:spLocks noGrp="1"/>
          </p:cNvSpPr>
          <p:nvPr>
            <p:ph type="sldNum" sz="quarter" idx="12"/>
          </p:nvPr>
        </p:nvSpPr>
        <p:spPr/>
        <p:txBody>
          <a:bodyPr/>
          <a:lstStyle/>
          <a:p>
            <a:fld id="{D19E0249-FE9F-4BCB-9A91-FA3685BA4489}" type="slidenum">
              <a:rPr lang="ru-RU" smtClean="0"/>
              <a:t>51</a:t>
            </a:fld>
            <a:endParaRPr lang="ru-RU"/>
          </a:p>
        </p:txBody>
      </p:sp>
    </p:spTree>
    <p:extLst>
      <p:ext uri="{BB962C8B-B14F-4D97-AF65-F5344CB8AC3E}">
        <p14:creationId xmlns:p14="http://schemas.microsoft.com/office/powerpoint/2010/main" val="33405417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xmlns="" id="{48037ACB-72ED-4835-8C90-71D458E8292F}"/>
              </a:ext>
            </a:extLst>
          </p:cNvPr>
          <p:cNvSpPr>
            <a:spLocks noGrp="1"/>
          </p:cNvSpPr>
          <p:nvPr>
            <p:ph type="title"/>
          </p:nvPr>
        </p:nvSpPr>
        <p:spPr/>
        <p:txBody>
          <a:bodyPr>
            <a:normAutofit/>
          </a:bodyPr>
          <a:lstStyle/>
          <a:p>
            <a:pPr algn="ctr"/>
            <a:r>
              <a:rPr lang="uk-UA" sz="3600" b="1" dirty="0">
                <a:latin typeface="+mn-lt"/>
              </a:rPr>
              <a:t>Завантаженість закладів дошкільної освіти</a:t>
            </a:r>
            <a:br>
              <a:rPr lang="uk-UA" sz="3600" b="1" dirty="0">
                <a:latin typeface="+mn-lt"/>
              </a:rPr>
            </a:br>
            <a:r>
              <a:rPr lang="uk-UA" sz="3600" b="1" dirty="0">
                <a:latin typeface="+mn-lt"/>
              </a:rPr>
              <a:t>(дітей на 100 місць)</a:t>
            </a:r>
          </a:p>
        </p:txBody>
      </p:sp>
      <p:graphicFrame>
        <p:nvGraphicFramePr>
          <p:cNvPr id="9" name="Диаграмма 58">
            <a:extLst>
              <a:ext uri="{FF2B5EF4-FFF2-40B4-BE49-F238E27FC236}">
                <a16:creationId xmlns:a16="http://schemas.microsoft.com/office/drawing/2014/main" xmlns="" id="{E7EE223B-C0B1-47EB-BA74-E50B444762A4}"/>
              </a:ext>
            </a:extLst>
          </p:cNvPr>
          <p:cNvGraphicFramePr>
            <a:graphicFrameLocks noGrp="1"/>
          </p:cNvGraphicFramePr>
          <p:nvPr>
            <p:ph idx="1"/>
          </p:nvPr>
        </p:nvGraphicFramePr>
        <p:xfrm>
          <a:off x="838200" y="1543665"/>
          <a:ext cx="10515600" cy="494921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xmlns="" id="{8ED72557-A0E0-405C-8A14-698FC59621EA}"/>
              </a:ext>
            </a:extLst>
          </p:cNvPr>
          <p:cNvSpPr txBox="1"/>
          <p:nvPr/>
        </p:nvSpPr>
        <p:spPr>
          <a:xfrm>
            <a:off x="0" y="6508929"/>
            <a:ext cx="12192000" cy="276999"/>
          </a:xfrm>
          <a:prstGeom prst="rect">
            <a:avLst/>
          </a:prstGeom>
          <a:noFill/>
        </p:spPr>
        <p:txBody>
          <a:bodyPr wrap="square" rtlCol="0">
            <a:spAutoFit/>
          </a:bodyPr>
          <a:lstStyle/>
          <a:p>
            <a:pPr algn="r"/>
            <a:r>
              <a:rPr lang="uk-UA" sz="1200" dirty="0"/>
              <a:t>За даними виконавчого комітету ХМТГ</a:t>
            </a:r>
          </a:p>
        </p:txBody>
      </p:sp>
    </p:spTree>
    <p:extLst>
      <p:ext uri="{BB962C8B-B14F-4D97-AF65-F5344CB8AC3E}">
        <p14:creationId xmlns:p14="http://schemas.microsoft.com/office/powerpoint/2010/main" val="3202121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F884FDF-A208-4193-80B7-9458A90FA368}"/>
              </a:ext>
            </a:extLst>
          </p:cNvPr>
          <p:cNvSpPr>
            <a:spLocks noGrp="1"/>
          </p:cNvSpPr>
          <p:nvPr>
            <p:ph type="title"/>
          </p:nvPr>
        </p:nvSpPr>
        <p:spPr/>
        <p:txBody>
          <a:bodyPr>
            <a:normAutofit/>
          </a:bodyPr>
          <a:lstStyle/>
          <a:p>
            <a:pPr algn="ctr"/>
            <a:r>
              <a:rPr lang="uk-UA" sz="3600" b="1" dirty="0">
                <a:latin typeface="+mn-lt"/>
              </a:rPr>
              <a:t>Кількість учнів та викладачів закладів загальної середньої освіти </a:t>
            </a:r>
          </a:p>
        </p:txBody>
      </p:sp>
      <p:graphicFrame>
        <p:nvGraphicFramePr>
          <p:cNvPr id="4" name="Диаграмма 57">
            <a:extLst>
              <a:ext uri="{FF2B5EF4-FFF2-40B4-BE49-F238E27FC236}">
                <a16:creationId xmlns:a16="http://schemas.microsoft.com/office/drawing/2014/main" xmlns="" id="{8B8ADC40-6B99-45FB-9D5A-9E18D30747B6}"/>
              </a:ext>
            </a:extLst>
          </p:cNvPr>
          <p:cNvGraphicFramePr>
            <a:graphicFrameLocks noGrp="1"/>
          </p:cNvGraphicFramePr>
          <p:nvPr>
            <p:ph idx="1"/>
          </p:nvPr>
        </p:nvGraphicFramePr>
        <p:xfrm>
          <a:off x="838200" y="1455174"/>
          <a:ext cx="10515600" cy="503770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xmlns="" id="{69BE6BF6-FC27-41D9-82C1-B28505CA5B11}"/>
              </a:ext>
            </a:extLst>
          </p:cNvPr>
          <p:cNvSpPr txBox="1"/>
          <p:nvPr/>
        </p:nvSpPr>
        <p:spPr>
          <a:xfrm>
            <a:off x="0" y="6508929"/>
            <a:ext cx="12192000" cy="276999"/>
          </a:xfrm>
          <a:prstGeom prst="rect">
            <a:avLst/>
          </a:prstGeom>
          <a:noFill/>
        </p:spPr>
        <p:txBody>
          <a:bodyPr wrap="square" rtlCol="0">
            <a:spAutoFit/>
          </a:bodyPr>
          <a:lstStyle/>
          <a:p>
            <a:pPr algn="r"/>
            <a:r>
              <a:rPr lang="uk-UA" sz="1200" dirty="0"/>
              <a:t>За даними виконавчого комітету ХМТГ</a:t>
            </a:r>
          </a:p>
        </p:txBody>
      </p:sp>
    </p:spTree>
    <p:extLst>
      <p:ext uri="{BB962C8B-B14F-4D97-AF65-F5344CB8AC3E}">
        <p14:creationId xmlns:p14="http://schemas.microsoft.com/office/powerpoint/2010/main" val="23345119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79A19C-D1FE-4D53-92B7-A640D85F360C}"/>
              </a:ext>
            </a:extLst>
          </p:cNvPr>
          <p:cNvSpPr>
            <a:spLocks noGrp="1"/>
          </p:cNvSpPr>
          <p:nvPr>
            <p:ph type="title"/>
          </p:nvPr>
        </p:nvSpPr>
        <p:spPr>
          <a:xfrm>
            <a:off x="-1" y="365125"/>
            <a:ext cx="12191999" cy="716423"/>
          </a:xfrm>
        </p:spPr>
        <p:txBody>
          <a:bodyPr/>
          <a:lstStyle/>
          <a:p>
            <a:pPr algn="ctr"/>
            <a:r>
              <a:rPr lang="uk-UA" sz="3600" b="1" dirty="0">
                <a:latin typeface="+mn-lt"/>
              </a:rPr>
              <a:t>Випускники закладів вищої освіти ХМТГ</a:t>
            </a:r>
          </a:p>
        </p:txBody>
      </p:sp>
      <p:graphicFrame>
        <p:nvGraphicFramePr>
          <p:cNvPr id="4" name="Диаграмма 62">
            <a:extLst>
              <a:ext uri="{FF2B5EF4-FFF2-40B4-BE49-F238E27FC236}">
                <a16:creationId xmlns:a16="http://schemas.microsoft.com/office/drawing/2014/main" xmlns="" id="{AFB4E826-52D7-47B8-B287-D0EE8187DB9C}"/>
              </a:ext>
            </a:extLst>
          </p:cNvPr>
          <p:cNvGraphicFramePr>
            <a:graphicFrameLocks noGrp="1"/>
          </p:cNvGraphicFramePr>
          <p:nvPr>
            <p:ph idx="1"/>
            <p:extLst>
              <p:ext uri="{D42A27DB-BD31-4B8C-83A1-F6EECF244321}">
                <p14:modId xmlns:p14="http://schemas.microsoft.com/office/powerpoint/2010/main" val="963873266"/>
              </p:ext>
            </p:extLst>
          </p:nvPr>
        </p:nvGraphicFramePr>
        <p:xfrm>
          <a:off x="838200" y="1081548"/>
          <a:ext cx="10515600" cy="509541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FE5EEB46-1F09-436E-BC58-1D2F94A10AC7}"/>
              </a:ext>
            </a:extLst>
          </p:cNvPr>
          <p:cNvSpPr txBox="1"/>
          <p:nvPr/>
        </p:nvSpPr>
        <p:spPr>
          <a:xfrm>
            <a:off x="0" y="6508929"/>
            <a:ext cx="12192000" cy="276999"/>
          </a:xfrm>
          <a:prstGeom prst="rect">
            <a:avLst/>
          </a:prstGeom>
          <a:noFill/>
        </p:spPr>
        <p:txBody>
          <a:bodyPr wrap="square" rtlCol="0">
            <a:spAutoFit/>
          </a:bodyPr>
          <a:lstStyle/>
          <a:p>
            <a:pPr algn="r"/>
            <a:r>
              <a:rPr lang="uk-UA" sz="1200" dirty="0"/>
              <a:t>За даними виконавчого комітету ХМТГ</a:t>
            </a:r>
          </a:p>
        </p:txBody>
      </p:sp>
      <p:sp>
        <p:nvSpPr>
          <p:cNvPr id="3" name="Місце для номера слайда 2">
            <a:extLst>
              <a:ext uri="{FF2B5EF4-FFF2-40B4-BE49-F238E27FC236}">
                <a16:creationId xmlns:a16="http://schemas.microsoft.com/office/drawing/2014/main" xmlns="" id="{DA4918E6-487C-4D91-88D5-5F7483561112}"/>
              </a:ext>
            </a:extLst>
          </p:cNvPr>
          <p:cNvSpPr>
            <a:spLocks noGrp="1"/>
          </p:cNvSpPr>
          <p:nvPr>
            <p:ph type="sldNum" sz="quarter" idx="12"/>
          </p:nvPr>
        </p:nvSpPr>
        <p:spPr/>
        <p:txBody>
          <a:bodyPr/>
          <a:lstStyle/>
          <a:p>
            <a:fld id="{D19E0249-FE9F-4BCB-9A91-FA3685BA4489}" type="slidenum">
              <a:rPr lang="ru-RU" smtClean="0"/>
              <a:t>54</a:t>
            </a:fld>
            <a:endParaRPr lang="ru-RU"/>
          </a:p>
        </p:txBody>
      </p:sp>
    </p:spTree>
    <p:extLst>
      <p:ext uri="{BB962C8B-B14F-4D97-AF65-F5344CB8AC3E}">
        <p14:creationId xmlns:p14="http://schemas.microsoft.com/office/powerpoint/2010/main" val="32706432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552D0B6-7DA1-4D51-93FA-E525968C045A}"/>
              </a:ext>
            </a:extLst>
          </p:cNvPr>
          <p:cNvSpPr>
            <a:spLocks noGrp="1"/>
          </p:cNvSpPr>
          <p:nvPr>
            <p:ph type="title"/>
          </p:nvPr>
        </p:nvSpPr>
        <p:spPr/>
        <p:txBody>
          <a:bodyPr>
            <a:normAutofit/>
          </a:bodyPr>
          <a:lstStyle/>
          <a:p>
            <a:pPr algn="ctr"/>
            <a:r>
              <a:rPr lang="uk-UA" sz="3600" b="1" dirty="0">
                <a:latin typeface="+mn-lt"/>
              </a:rPr>
              <a:t>Кількість перевезених пасажирів на залізничному транспорті (1995-2020)</a:t>
            </a:r>
          </a:p>
        </p:txBody>
      </p:sp>
      <p:graphicFrame>
        <p:nvGraphicFramePr>
          <p:cNvPr id="4" name="Місце для вмісту 3">
            <a:extLst>
              <a:ext uri="{FF2B5EF4-FFF2-40B4-BE49-F238E27FC236}">
                <a16:creationId xmlns:a16="http://schemas.microsoft.com/office/drawing/2014/main" xmlns="" id="{94212D0C-D029-42FB-9ECB-FCA852832412}"/>
              </a:ext>
            </a:extLst>
          </p:cNvPr>
          <p:cNvGraphicFramePr>
            <a:graphicFrameLocks noGrp="1"/>
          </p:cNvGraphicFramePr>
          <p:nvPr>
            <p:ph idx="1"/>
            <p:extLst>
              <p:ext uri="{D42A27DB-BD31-4B8C-83A1-F6EECF244321}">
                <p14:modId xmlns:p14="http://schemas.microsoft.com/office/powerpoint/2010/main" val="208559367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21B4DE7B-2C08-48DA-982F-FF9444B8A71E}"/>
              </a:ext>
            </a:extLst>
          </p:cNvPr>
          <p:cNvSpPr txBox="1"/>
          <p:nvPr/>
        </p:nvSpPr>
        <p:spPr>
          <a:xfrm>
            <a:off x="0" y="6443294"/>
            <a:ext cx="12192000" cy="276999"/>
          </a:xfrm>
          <a:prstGeom prst="rect">
            <a:avLst/>
          </a:prstGeom>
          <a:noFill/>
        </p:spPr>
        <p:txBody>
          <a:bodyPr wrap="square" rtlCol="0">
            <a:spAutoFit/>
          </a:bodyPr>
          <a:lstStyle/>
          <a:p>
            <a:pPr algn="r"/>
            <a:r>
              <a:rPr lang="uk-UA" sz="1200" dirty="0"/>
              <a:t>Дані отримано з ГУ статистики у Херсонській області</a:t>
            </a:r>
          </a:p>
        </p:txBody>
      </p:sp>
      <p:sp>
        <p:nvSpPr>
          <p:cNvPr id="3" name="Місце для номера слайда 2">
            <a:extLst>
              <a:ext uri="{FF2B5EF4-FFF2-40B4-BE49-F238E27FC236}">
                <a16:creationId xmlns:a16="http://schemas.microsoft.com/office/drawing/2014/main" xmlns="" id="{33F5DF86-7FEE-4F0A-A85D-B97D6DEFCCF0}"/>
              </a:ext>
            </a:extLst>
          </p:cNvPr>
          <p:cNvSpPr>
            <a:spLocks noGrp="1"/>
          </p:cNvSpPr>
          <p:nvPr>
            <p:ph type="sldNum" sz="quarter" idx="12"/>
          </p:nvPr>
        </p:nvSpPr>
        <p:spPr/>
        <p:txBody>
          <a:bodyPr/>
          <a:lstStyle/>
          <a:p>
            <a:fld id="{D19E0249-FE9F-4BCB-9A91-FA3685BA4489}" type="slidenum">
              <a:rPr lang="ru-RU" smtClean="0"/>
              <a:t>55</a:t>
            </a:fld>
            <a:endParaRPr lang="ru-RU"/>
          </a:p>
        </p:txBody>
      </p:sp>
    </p:spTree>
    <p:extLst>
      <p:ext uri="{BB962C8B-B14F-4D97-AF65-F5344CB8AC3E}">
        <p14:creationId xmlns:p14="http://schemas.microsoft.com/office/powerpoint/2010/main" val="4088360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552D0B6-7DA1-4D51-93FA-E525968C045A}"/>
              </a:ext>
            </a:extLst>
          </p:cNvPr>
          <p:cNvSpPr>
            <a:spLocks noGrp="1"/>
          </p:cNvSpPr>
          <p:nvPr>
            <p:ph type="title"/>
          </p:nvPr>
        </p:nvSpPr>
        <p:spPr>
          <a:xfrm>
            <a:off x="0" y="137707"/>
            <a:ext cx="12191999" cy="770343"/>
          </a:xfrm>
        </p:spPr>
        <p:txBody>
          <a:bodyPr>
            <a:normAutofit fontScale="90000"/>
          </a:bodyPr>
          <a:lstStyle/>
          <a:p>
            <a:pPr algn="ctr"/>
            <a:r>
              <a:rPr lang="uk-UA" sz="3600" b="1" dirty="0">
                <a:latin typeface="+mn-lt"/>
              </a:rPr>
              <a:t>Кількість перевезених пасажирів на автомобільному транспорті (1995-2020)</a:t>
            </a:r>
          </a:p>
        </p:txBody>
      </p:sp>
      <p:graphicFrame>
        <p:nvGraphicFramePr>
          <p:cNvPr id="9" name="Місце для вмісту 8">
            <a:extLst>
              <a:ext uri="{FF2B5EF4-FFF2-40B4-BE49-F238E27FC236}">
                <a16:creationId xmlns:a16="http://schemas.microsoft.com/office/drawing/2014/main" xmlns="" id="{BFD4E4BC-8C24-4774-A315-2AA8A75C9DC8}"/>
              </a:ext>
            </a:extLst>
          </p:cNvPr>
          <p:cNvGraphicFramePr>
            <a:graphicFrameLocks noGrp="1"/>
          </p:cNvGraphicFramePr>
          <p:nvPr>
            <p:ph idx="1"/>
            <p:extLst>
              <p:ext uri="{D42A27DB-BD31-4B8C-83A1-F6EECF244321}">
                <p14:modId xmlns:p14="http://schemas.microsoft.com/office/powerpoint/2010/main" val="996039906"/>
              </p:ext>
            </p:extLst>
          </p:nvPr>
        </p:nvGraphicFramePr>
        <p:xfrm>
          <a:off x="838200" y="1245326"/>
          <a:ext cx="10515600" cy="524754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xmlns="" id="{CC4C586A-C09C-4B07-8542-851D2F8897A3}"/>
              </a:ext>
            </a:extLst>
          </p:cNvPr>
          <p:cNvSpPr txBox="1"/>
          <p:nvPr/>
        </p:nvSpPr>
        <p:spPr>
          <a:xfrm>
            <a:off x="0" y="6443294"/>
            <a:ext cx="12192000" cy="276999"/>
          </a:xfrm>
          <a:prstGeom prst="rect">
            <a:avLst/>
          </a:prstGeom>
          <a:noFill/>
        </p:spPr>
        <p:txBody>
          <a:bodyPr wrap="square" rtlCol="0">
            <a:spAutoFit/>
          </a:bodyPr>
          <a:lstStyle/>
          <a:p>
            <a:pPr algn="r"/>
            <a:r>
              <a:rPr lang="uk-UA" sz="1200" dirty="0"/>
              <a:t>Дані отримано з ГУ статистики у Херсонській області</a:t>
            </a:r>
          </a:p>
        </p:txBody>
      </p:sp>
      <p:sp>
        <p:nvSpPr>
          <p:cNvPr id="3" name="Місце для номера слайда 2">
            <a:extLst>
              <a:ext uri="{FF2B5EF4-FFF2-40B4-BE49-F238E27FC236}">
                <a16:creationId xmlns:a16="http://schemas.microsoft.com/office/drawing/2014/main" xmlns="" id="{A221DC5A-5FFE-4F98-89DD-323E60F8ECB9}"/>
              </a:ext>
            </a:extLst>
          </p:cNvPr>
          <p:cNvSpPr>
            <a:spLocks noGrp="1"/>
          </p:cNvSpPr>
          <p:nvPr>
            <p:ph type="sldNum" sz="quarter" idx="12"/>
          </p:nvPr>
        </p:nvSpPr>
        <p:spPr/>
        <p:txBody>
          <a:bodyPr/>
          <a:lstStyle/>
          <a:p>
            <a:fld id="{D19E0249-FE9F-4BCB-9A91-FA3685BA4489}" type="slidenum">
              <a:rPr lang="ru-RU" smtClean="0"/>
              <a:t>56</a:t>
            </a:fld>
            <a:endParaRPr lang="ru-RU"/>
          </a:p>
        </p:txBody>
      </p:sp>
    </p:spTree>
    <p:extLst>
      <p:ext uri="{BB962C8B-B14F-4D97-AF65-F5344CB8AC3E}">
        <p14:creationId xmlns:p14="http://schemas.microsoft.com/office/powerpoint/2010/main" val="35652935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xmlns="" id="{A221DC5A-5FFE-4F98-89DD-323E60F8ECB9}"/>
              </a:ext>
            </a:extLst>
          </p:cNvPr>
          <p:cNvSpPr>
            <a:spLocks noGrp="1"/>
          </p:cNvSpPr>
          <p:nvPr>
            <p:ph type="sldNum" sz="quarter" idx="12"/>
          </p:nvPr>
        </p:nvSpPr>
        <p:spPr/>
        <p:txBody>
          <a:bodyPr/>
          <a:lstStyle/>
          <a:p>
            <a:fld id="{D19E0249-FE9F-4BCB-9A91-FA3685BA4489}" type="slidenum">
              <a:rPr lang="ru-RU" smtClean="0"/>
              <a:t>57</a:t>
            </a:fld>
            <a:endParaRPr lang="ru-RU"/>
          </a:p>
        </p:txBody>
      </p:sp>
      <p:sp>
        <p:nvSpPr>
          <p:cNvPr id="10" name="Заголовок 1">
            <a:extLst>
              <a:ext uri="{FF2B5EF4-FFF2-40B4-BE49-F238E27FC236}">
                <a16:creationId xmlns:a16="http://schemas.microsoft.com/office/drawing/2014/main" xmlns="" id="{C8E8E6C3-56C0-48DF-8370-B502448A9958}"/>
              </a:ext>
            </a:extLst>
          </p:cNvPr>
          <p:cNvSpPr>
            <a:spLocks noGrp="1"/>
          </p:cNvSpPr>
          <p:nvPr>
            <p:ph type="title"/>
          </p:nvPr>
        </p:nvSpPr>
        <p:spPr>
          <a:xfrm>
            <a:off x="-1" y="365126"/>
            <a:ext cx="12191999" cy="542924"/>
          </a:xfrm>
        </p:spPr>
        <p:txBody>
          <a:bodyPr>
            <a:normAutofit fontScale="90000"/>
          </a:bodyPr>
          <a:lstStyle/>
          <a:p>
            <a:pPr algn="ctr"/>
            <a:r>
              <a:rPr lang="uk-UA" sz="3600" b="1" dirty="0">
                <a:latin typeface="+mn-lt"/>
              </a:rPr>
              <a:t>Наповненість лікарень ХМТГ станом на 01.01.2021, %</a:t>
            </a:r>
            <a:endParaRPr lang="ru-RU" sz="3600" b="1" dirty="0">
              <a:latin typeface="+mn-lt"/>
            </a:endParaRPr>
          </a:p>
        </p:txBody>
      </p:sp>
      <p:graphicFrame>
        <p:nvGraphicFramePr>
          <p:cNvPr id="11" name="Диаграмма 66">
            <a:extLst>
              <a:ext uri="{FF2B5EF4-FFF2-40B4-BE49-F238E27FC236}">
                <a16:creationId xmlns:a16="http://schemas.microsoft.com/office/drawing/2014/main" xmlns="" id="{D9DC9D68-D1E6-4FBF-A0CF-E3D5969974BA}"/>
              </a:ext>
            </a:extLst>
          </p:cNvPr>
          <p:cNvGraphicFramePr>
            <a:graphicFrameLocks noGrp="1"/>
          </p:cNvGraphicFramePr>
          <p:nvPr>
            <p:ph idx="1"/>
          </p:nvPr>
        </p:nvGraphicFramePr>
        <p:xfrm>
          <a:off x="1" y="1268360"/>
          <a:ext cx="12192000" cy="512260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xmlns="" id="{12C4C750-2163-4565-BC82-B3598AF6D71D}"/>
              </a:ext>
            </a:extLst>
          </p:cNvPr>
          <p:cNvSpPr txBox="1"/>
          <p:nvPr/>
        </p:nvSpPr>
        <p:spPr>
          <a:xfrm>
            <a:off x="0" y="6508929"/>
            <a:ext cx="12192000" cy="276999"/>
          </a:xfrm>
          <a:prstGeom prst="rect">
            <a:avLst/>
          </a:prstGeom>
          <a:noFill/>
        </p:spPr>
        <p:txBody>
          <a:bodyPr wrap="square" rtlCol="0">
            <a:spAutoFit/>
          </a:bodyPr>
          <a:lstStyle/>
          <a:p>
            <a:pPr algn="r"/>
            <a:r>
              <a:rPr lang="uk-UA" sz="1200" dirty="0"/>
              <a:t>За даними виконавчого комітету ХМТГ</a:t>
            </a:r>
          </a:p>
        </p:txBody>
      </p:sp>
    </p:spTree>
    <p:extLst>
      <p:ext uri="{BB962C8B-B14F-4D97-AF65-F5344CB8AC3E}">
        <p14:creationId xmlns:p14="http://schemas.microsoft.com/office/powerpoint/2010/main" val="42202784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xmlns="" id="{A221DC5A-5FFE-4F98-89DD-323E60F8ECB9}"/>
              </a:ext>
            </a:extLst>
          </p:cNvPr>
          <p:cNvSpPr>
            <a:spLocks noGrp="1"/>
          </p:cNvSpPr>
          <p:nvPr>
            <p:ph type="sldNum" sz="quarter" idx="12"/>
          </p:nvPr>
        </p:nvSpPr>
        <p:spPr/>
        <p:txBody>
          <a:bodyPr/>
          <a:lstStyle/>
          <a:p>
            <a:fld id="{D19E0249-FE9F-4BCB-9A91-FA3685BA4489}" type="slidenum">
              <a:rPr lang="ru-RU" smtClean="0"/>
              <a:t>58</a:t>
            </a:fld>
            <a:endParaRPr lang="ru-RU"/>
          </a:p>
        </p:txBody>
      </p:sp>
      <p:sp>
        <p:nvSpPr>
          <p:cNvPr id="4" name="Заголовок 1">
            <a:extLst>
              <a:ext uri="{FF2B5EF4-FFF2-40B4-BE49-F238E27FC236}">
                <a16:creationId xmlns:a16="http://schemas.microsoft.com/office/drawing/2014/main" xmlns="" id="{9D62B007-B0B4-4B52-A2E3-097CB0D48464}"/>
              </a:ext>
            </a:extLst>
          </p:cNvPr>
          <p:cNvSpPr>
            <a:spLocks noGrp="1"/>
          </p:cNvSpPr>
          <p:nvPr>
            <p:ph type="title"/>
          </p:nvPr>
        </p:nvSpPr>
        <p:spPr>
          <a:xfrm>
            <a:off x="0" y="175895"/>
            <a:ext cx="12192000" cy="732155"/>
          </a:xfrm>
        </p:spPr>
        <p:txBody>
          <a:bodyPr>
            <a:normAutofit fontScale="90000"/>
          </a:bodyPr>
          <a:lstStyle/>
          <a:p>
            <a:pPr algn="ctr"/>
            <a:r>
              <a:rPr lang="uk-UA" sz="3600" b="1" dirty="0">
                <a:latin typeface="+mn-lt"/>
              </a:rPr>
              <a:t>Як змінилася якість надання медичних послуг у Вашому населеному пункті після реформи системи охорони здоров'я?</a:t>
            </a:r>
          </a:p>
        </p:txBody>
      </p:sp>
      <p:graphicFrame>
        <p:nvGraphicFramePr>
          <p:cNvPr id="5" name="Диаграмма 1">
            <a:extLst>
              <a:ext uri="{FF2B5EF4-FFF2-40B4-BE49-F238E27FC236}">
                <a16:creationId xmlns:a16="http://schemas.microsoft.com/office/drawing/2014/main" xmlns="" id="{D2A32A64-A15A-4750-A943-2EA2501F2F33}"/>
              </a:ext>
            </a:extLst>
          </p:cNvPr>
          <p:cNvGraphicFramePr>
            <a:graphicFrameLocks noGrp="1"/>
          </p:cNvGraphicFramePr>
          <p:nvPr>
            <p:ph idx="1"/>
            <p:extLst>
              <p:ext uri="{D42A27DB-BD31-4B8C-83A1-F6EECF244321}">
                <p14:modId xmlns:p14="http://schemas.microsoft.com/office/powerpoint/2010/main" val="2778369202"/>
              </p:ext>
            </p:extLst>
          </p:nvPr>
        </p:nvGraphicFramePr>
        <p:xfrm>
          <a:off x="838200" y="908050"/>
          <a:ext cx="10515600" cy="55848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xmlns="" id="{78AD8587-50CA-4D07-A8BD-1D6D257585AA}"/>
              </a:ext>
            </a:extLst>
          </p:cNvPr>
          <p:cNvSpPr txBox="1"/>
          <p:nvPr/>
        </p:nvSpPr>
        <p:spPr>
          <a:xfrm>
            <a:off x="0" y="6508929"/>
            <a:ext cx="12192000" cy="276999"/>
          </a:xfrm>
          <a:prstGeom prst="rect">
            <a:avLst/>
          </a:prstGeom>
          <a:noFill/>
        </p:spPr>
        <p:txBody>
          <a:bodyPr wrap="square" rtlCol="0">
            <a:spAutoFit/>
          </a:bodyPr>
          <a:lstStyle/>
          <a:p>
            <a:pPr algn="r"/>
            <a:r>
              <a:rPr lang="uk-UA" sz="1200" dirty="0"/>
              <a:t>За даними соціологічного дослідження ДМГО «Центр міжнародної безпеки» 2020 року: </a:t>
            </a:r>
            <a:r>
              <a:rPr lang="fr-MA" sz="1200" dirty="0"/>
              <a:t>https://intsecurity.org/ukrainian_frontier_vyklyky_dlya_tavriyi.pdf</a:t>
            </a:r>
            <a:r>
              <a:rPr lang="uk-UA" sz="1200" dirty="0"/>
              <a:t>. – С. 37</a:t>
            </a:r>
          </a:p>
        </p:txBody>
      </p:sp>
    </p:spTree>
    <p:extLst>
      <p:ext uri="{BB962C8B-B14F-4D97-AF65-F5344CB8AC3E}">
        <p14:creationId xmlns:p14="http://schemas.microsoft.com/office/powerpoint/2010/main" val="30908219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xmlns="" id="{A221DC5A-5FFE-4F98-89DD-323E60F8ECB9}"/>
              </a:ext>
            </a:extLst>
          </p:cNvPr>
          <p:cNvSpPr>
            <a:spLocks noGrp="1"/>
          </p:cNvSpPr>
          <p:nvPr>
            <p:ph type="sldNum" sz="quarter" idx="12"/>
          </p:nvPr>
        </p:nvSpPr>
        <p:spPr/>
        <p:txBody>
          <a:bodyPr/>
          <a:lstStyle/>
          <a:p>
            <a:fld id="{D19E0249-FE9F-4BCB-9A91-FA3685BA4489}" type="slidenum">
              <a:rPr lang="ru-RU" smtClean="0"/>
              <a:t>59</a:t>
            </a:fld>
            <a:endParaRPr lang="ru-RU"/>
          </a:p>
        </p:txBody>
      </p:sp>
      <p:sp>
        <p:nvSpPr>
          <p:cNvPr id="4" name="Заголовок 1">
            <a:extLst>
              <a:ext uri="{FF2B5EF4-FFF2-40B4-BE49-F238E27FC236}">
                <a16:creationId xmlns:a16="http://schemas.microsoft.com/office/drawing/2014/main" xmlns="" id="{E52EFC16-B63F-4031-BD6F-A0B7614D95B1}"/>
              </a:ext>
            </a:extLst>
          </p:cNvPr>
          <p:cNvSpPr>
            <a:spLocks noGrp="1"/>
          </p:cNvSpPr>
          <p:nvPr>
            <p:ph type="title"/>
          </p:nvPr>
        </p:nvSpPr>
        <p:spPr>
          <a:xfrm>
            <a:off x="0" y="90371"/>
            <a:ext cx="12192000" cy="817680"/>
          </a:xfrm>
        </p:spPr>
        <p:txBody>
          <a:bodyPr>
            <a:normAutofit/>
          </a:bodyPr>
          <a:lstStyle/>
          <a:p>
            <a:pPr algn="ctr">
              <a:defRPr sz="2160" b="1" i="0" u="none" strike="noStrike" kern="1200" spc="0" baseline="0">
                <a:solidFill>
                  <a:sysClr val="windowText" lastClr="000000"/>
                </a:solidFill>
                <a:latin typeface="+mn-lt"/>
                <a:ea typeface="+mn-ea"/>
                <a:cs typeface="Times New Roman" panose="02020603050405020304" pitchFamily="18" charset="0"/>
              </a:defRPr>
            </a:pPr>
            <a:r>
              <a:rPr lang="uk-UA" sz="3600" b="1" dirty="0">
                <a:latin typeface="+mn-lt"/>
              </a:rPr>
              <a:t>Як Ви оцінюєте стан екології в Вашому регіоні?</a:t>
            </a:r>
          </a:p>
        </p:txBody>
      </p:sp>
      <p:graphicFrame>
        <p:nvGraphicFramePr>
          <p:cNvPr id="5" name="Диаграмма 1">
            <a:extLst>
              <a:ext uri="{FF2B5EF4-FFF2-40B4-BE49-F238E27FC236}">
                <a16:creationId xmlns:a16="http://schemas.microsoft.com/office/drawing/2014/main" xmlns="" id="{F96D76A7-962B-4179-89E4-32EB1CA5E6F4}"/>
              </a:ext>
            </a:extLst>
          </p:cNvPr>
          <p:cNvGraphicFramePr>
            <a:graphicFrameLocks noGrp="1"/>
          </p:cNvGraphicFramePr>
          <p:nvPr>
            <p:ph idx="1"/>
            <p:extLst>
              <p:ext uri="{D42A27DB-BD31-4B8C-83A1-F6EECF244321}">
                <p14:modId xmlns:p14="http://schemas.microsoft.com/office/powerpoint/2010/main" val="818833957"/>
              </p:ext>
            </p:extLst>
          </p:nvPr>
        </p:nvGraphicFramePr>
        <p:xfrm>
          <a:off x="838200" y="908050"/>
          <a:ext cx="10515600" cy="560087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xmlns="" id="{EEAF749B-2FA5-497F-B177-50C9E57ADA57}"/>
              </a:ext>
            </a:extLst>
          </p:cNvPr>
          <p:cNvSpPr txBox="1"/>
          <p:nvPr/>
        </p:nvSpPr>
        <p:spPr>
          <a:xfrm>
            <a:off x="0" y="6508929"/>
            <a:ext cx="12192000" cy="276999"/>
          </a:xfrm>
          <a:prstGeom prst="rect">
            <a:avLst/>
          </a:prstGeom>
          <a:noFill/>
        </p:spPr>
        <p:txBody>
          <a:bodyPr wrap="square" rtlCol="0">
            <a:spAutoFit/>
          </a:bodyPr>
          <a:lstStyle/>
          <a:p>
            <a:pPr algn="r"/>
            <a:r>
              <a:rPr lang="uk-UA" sz="1200" dirty="0"/>
              <a:t>За даними соціологічного дослідження ДМГО «Центр міжнародної безпеки» 2020 року: </a:t>
            </a:r>
            <a:r>
              <a:rPr lang="fr-MA" sz="1200" dirty="0"/>
              <a:t>https://intsecurity.org/ukrainian_frontier_vyklyky_dlya_tavriyi.pdf</a:t>
            </a:r>
            <a:r>
              <a:rPr lang="uk-UA" sz="1200" dirty="0"/>
              <a:t> . – С. 36</a:t>
            </a:r>
          </a:p>
        </p:txBody>
      </p:sp>
    </p:spTree>
    <p:extLst>
      <p:ext uri="{BB962C8B-B14F-4D97-AF65-F5344CB8AC3E}">
        <p14:creationId xmlns:p14="http://schemas.microsoft.com/office/powerpoint/2010/main" val="3499958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5E26AE2E-72C0-40F9-9710-F1EB2428A77C}"/>
              </a:ext>
            </a:extLst>
          </p:cNvPr>
          <p:cNvSpPr>
            <a:spLocks noGrp="1"/>
          </p:cNvSpPr>
          <p:nvPr>
            <p:ph idx="1"/>
          </p:nvPr>
        </p:nvSpPr>
        <p:spPr>
          <a:xfrm>
            <a:off x="838200" y="908050"/>
            <a:ext cx="10515600" cy="5677865"/>
          </a:xfrm>
        </p:spPr>
        <p:txBody>
          <a:bodyPr anchor="t">
            <a:normAutofit/>
          </a:bodyPr>
          <a:lstStyle/>
          <a:p>
            <a:pPr algn="just">
              <a:lnSpc>
                <a:spcPct val="110000"/>
              </a:lnSpc>
            </a:pPr>
            <a:r>
              <a:rPr lang="uk-UA" sz="2000" dirty="0"/>
              <a:t>Для опису соціальної складової характеристики ХМТГ було проаналізовано дані Інтегрального регіонального індексу людського розвитку України з 2004 по 2017 роки Державної служби статистики України та Індексу регіонального людського розвитку Міністерства розвитку громад та території України за 2016-2020 роки. За більшістю індексів Херсонський регіон посідає </a:t>
            </a:r>
            <a:r>
              <a:rPr lang="uk-UA" sz="2000" b="1" dirty="0"/>
              <a:t>передостанні позиції </a:t>
            </a:r>
            <a:r>
              <a:rPr lang="uk-UA" sz="2000" dirty="0"/>
              <a:t>від 20 до 24 місця.</a:t>
            </a:r>
          </a:p>
          <a:p>
            <a:pPr algn="just">
              <a:lnSpc>
                <a:spcPct val="110000"/>
              </a:lnSpc>
            </a:pPr>
            <a:r>
              <a:rPr lang="uk-UA" sz="2000" dirty="0"/>
              <a:t>Так, наприклад, у 2013 році Херсонська область посіла 21 місце з 24 областей України за значенням </a:t>
            </a:r>
            <a:r>
              <a:rPr lang="uk-UA" sz="2000" b="1" dirty="0"/>
              <a:t>Інтегрального регіонального індексу людського розвитку</a:t>
            </a:r>
            <a:r>
              <a:rPr lang="uk-UA" sz="2000" dirty="0"/>
              <a:t>. Єдиний показник, за яким Херсонська область не відставала від максимального показника в країні, це – «Освіта». Динаміка індексу інтегрального розвитку Херсонської області демонструє стійке зростання індексу з 2013 року, та повернення  у 2017 році показників до позначок 2014 року.</a:t>
            </a:r>
          </a:p>
          <a:p>
            <a:pPr algn="just">
              <a:lnSpc>
                <a:spcPct val="110000"/>
              </a:lnSpc>
            </a:pPr>
            <a:r>
              <a:rPr lang="uk-UA" sz="2000" b="1" dirty="0"/>
              <a:t>Індекс регіонального людського розвитку </a:t>
            </a:r>
            <a:r>
              <a:rPr lang="uk-UA" sz="2000" dirty="0"/>
              <a:t>у Херсонській області у 2020 році сягає 0,59 і є показником нижче середнього рівня по всій Україні (0,65). З 2017 року даний показник зменшився на 0,03.</a:t>
            </a:r>
          </a:p>
        </p:txBody>
      </p:sp>
      <p:sp>
        <p:nvSpPr>
          <p:cNvPr id="4" name="Місце для номера слайда 3">
            <a:extLst>
              <a:ext uri="{FF2B5EF4-FFF2-40B4-BE49-F238E27FC236}">
                <a16:creationId xmlns:a16="http://schemas.microsoft.com/office/drawing/2014/main" xmlns="" id="{DC655FD2-9129-4FC3-8820-A14A836425E3}"/>
              </a:ext>
            </a:extLst>
          </p:cNvPr>
          <p:cNvSpPr>
            <a:spLocks noGrp="1"/>
          </p:cNvSpPr>
          <p:nvPr>
            <p:ph type="sldNum" sz="quarter" idx="12"/>
          </p:nvPr>
        </p:nvSpPr>
        <p:spPr/>
        <p:txBody>
          <a:bodyPr/>
          <a:lstStyle/>
          <a:p>
            <a:fld id="{D19E0249-FE9F-4BCB-9A91-FA3685BA4489}" type="slidenum">
              <a:rPr lang="ru-RU" smtClean="0"/>
              <a:t>6</a:t>
            </a:fld>
            <a:endParaRPr lang="ru-RU"/>
          </a:p>
        </p:txBody>
      </p:sp>
      <p:sp>
        <p:nvSpPr>
          <p:cNvPr id="7" name="Заголовок 1">
            <a:extLst>
              <a:ext uri="{FF2B5EF4-FFF2-40B4-BE49-F238E27FC236}">
                <a16:creationId xmlns:a16="http://schemas.microsoft.com/office/drawing/2014/main" xmlns="" id="{20BCF4E1-86D2-4923-9B55-59845A7B450A}"/>
              </a:ext>
            </a:extLst>
          </p:cNvPr>
          <p:cNvSpPr txBox="1">
            <a:spLocks/>
          </p:cNvSpPr>
          <p:nvPr/>
        </p:nvSpPr>
        <p:spPr>
          <a:xfrm>
            <a:off x="0" y="95457"/>
            <a:ext cx="12192000" cy="539336"/>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900" b="1">
                <a:latin typeface="+mn-lt"/>
              </a:rPr>
              <a:t>РЕЗЮМЕ</a:t>
            </a:r>
            <a:endParaRPr lang="ru-RU" sz="3900" b="1" dirty="0">
              <a:latin typeface="+mn-lt"/>
            </a:endParaRPr>
          </a:p>
        </p:txBody>
      </p:sp>
    </p:spTree>
    <p:extLst>
      <p:ext uri="{BB962C8B-B14F-4D97-AF65-F5344CB8AC3E}">
        <p14:creationId xmlns:p14="http://schemas.microsoft.com/office/powerpoint/2010/main" val="21659631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xmlns="" id="{A221DC5A-5FFE-4F98-89DD-323E60F8ECB9}"/>
              </a:ext>
            </a:extLst>
          </p:cNvPr>
          <p:cNvSpPr>
            <a:spLocks noGrp="1"/>
          </p:cNvSpPr>
          <p:nvPr>
            <p:ph type="sldNum" sz="quarter" idx="12"/>
          </p:nvPr>
        </p:nvSpPr>
        <p:spPr/>
        <p:txBody>
          <a:bodyPr/>
          <a:lstStyle/>
          <a:p>
            <a:fld id="{D19E0249-FE9F-4BCB-9A91-FA3685BA4489}" type="slidenum">
              <a:rPr lang="ru-RU" smtClean="0"/>
              <a:t>60</a:t>
            </a:fld>
            <a:endParaRPr lang="ru-RU"/>
          </a:p>
        </p:txBody>
      </p:sp>
      <p:sp>
        <p:nvSpPr>
          <p:cNvPr id="4" name="Заголовок 1">
            <a:extLst>
              <a:ext uri="{FF2B5EF4-FFF2-40B4-BE49-F238E27FC236}">
                <a16:creationId xmlns:a16="http://schemas.microsoft.com/office/drawing/2014/main" xmlns="" id="{7E1F0BCF-FD72-4AA7-B953-811A20C30380}"/>
              </a:ext>
            </a:extLst>
          </p:cNvPr>
          <p:cNvSpPr>
            <a:spLocks noGrp="1"/>
          </p:cNvSpPr>
          <p:nvPr>
            <p:ph type="title"/>
          </p:nvPr>
        </p:nvSpPr>
        <p:spPr>
          <a:xfrm>
            <a:off x="0" y="175895"/>
            <a:ext cx="12192000" cy="732155"/>
          </a:xfrm>
        </p:spPr>
        <p:txBody>
          <a:bodyPr>
            <a:normAutofit fontScale="90000"/>
          </a:bodyPr>
          <a:lstStyle/>
          <a:p>
            <a:pPr algn="ctr">
              <a:defRPr sz="2160" b="1" i="0" u="none" strike="noStrike" kern="1200" spc="0" baseline="0">
                <a:solidFill>
                  <a:sysClr val="windowText" lastClr="000000"/>
                </a:solidFill>
                <a:latin typeface="+mn-lt"/>
                <a:ea typeface="+mn-ea"/>
                <a:cs typeface="Times New Roman" panose="02020603050405020304" pitchFamily="18" charset="0"/>
              </a:defRPr>
            </a:pPr>
            <a:r>
              <a:rPr lang="uk-UA" sz="3600" b="1" dirty="0">
                <a:latin typeface="+mn-lt"/>
              </a:rPr>
              <a:t>Чи відчуваєте Ви зміни в своєму населеному пункті</a:t>
            </a:r>
            <a:br>
              <a:rPr lang="uk-UA" sz="3600" b="1" dirty="0">
                <a:latin typeface="+mn-lt"/>
              </a:rPr>
            </a:br>
            <a:r>
              <a:rPr lang="uk-UA" sz="3600" b="1" dirty="0">
                <a:latin typeface="+mn-lt"/>
              </a:rPr>
              <a:t>після реформи децентралізації?</a:t>
            </a:r>
          </a:p>
        </p:txBody>
      </p:sp>
      <p:graphicFrame>
        <p:nvGraphicFramePr>
          <p:cNvPr id="5" name="Диаграмма 1">
            <a:extLst>
              <a:ext uri="{FF2B5EF4-FFF2-40B4-BE49-F238E27FC236}">
                <a16:creationId xmlns:a16="http://schemas.microsoft.com/office/drawing/2014/main" xmlns="" id="{E05BC55C-1C37-4120-84BD-A107E7F86108}"/>
              </a:ext>
            </a:extLst>
          </p:cNvPr>
          <p:cNvGraphicFramePr>
            <a:graphicFrameLocks noGrp="1"/>
          </p:cNvGraphicFramePr>
          <p:nvPr>
            <p:ph idx="1"/>
            <p:extLst>
              <p:ext uri="{D42A27DB-BD31-4B8C-83A1-F6EECF244321}">
                <p14:modId xmlns:p14="http://schemas.microsoft.com/office/powerpoint/2010/main" val="4014403658"/>
              </p:ext>
            </p:extLst>
          </p:nvPr>
        </p:nvGraphicFramePr>
        <p:xfrm>
          <a:off x="838200" y="908050"/>
          <a:ext cx="10515600" cy="55848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xmlns="" id="{24B1A357-0D9C-43B2-B6D4-4410174CF0C0}"/>
              </a:ext>
            </a:extLst>
          </p:cNvPr>
          <p:cNvSpPr txBox="1"/>
          <p:nvPr/>
        </p:nvSpPr>
        <p:spPr>
          <a:xfrm>
            <a:off x="0" y="6508929"/>
            <a:ext cx="12192000" cy="276999"/>
          </a:xfrm>
          <a:prstGeom prst="rect">
            <a:avLst/>
          </a:prstGeom>
          <a:noFill/>
        </p:spPr>
        <p:txBody>
          <a:bodyPr wrap="square" rtlCol="0">
            <a:spAutoFit/>
          </a:bodyPr>
          <a:lstStyle/>
          <a:p>
            <a:pPr algn="r"/>
            <a:r>
              <a:rPr lang="uk-UA" sz="1200" dirty="0"/>
              <a:t>За даними соціологічного дослідження ДМГО «Центр міжнародної безпеки» 2020 року: </a:t>
            </a:r>
            <a:r>
              <a:rPr lang="fr-MA" sz="1200" dirty="0"/>
              <a:t>https://intsecurity.org/ukrainian_frontier_vyklyky_dlya_tavriyi.pdf</a:t>
            </a:r>
            <a:r>
              <a:rPr lang="uk-UA" sz="1200" dirty="0"/>
              <a:t> . – С. 39</a:t>
            </a:r>
          </a:p>
        </p:txBody>
      </p:sp>
    </p:spTree>
    <p:extLst>
      <p:ext uri="{BB962C8B-B14F-4D97-AF65-F5344CB8AC3E}">
        <p14:creationId xmlns:p14="http://schemas.microsoft.com/office/powerpoint/2010/main" val="40014822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xmlns="" id="{A221DC5A-5FFE-4F98-89DD-323E60F8ECB9}"/>
              </a:ext>
            </a:extLst>
          </p:cNvPr>
          <p:cNvSpPr>
            <a:spLocks noGrp="1"/>
          </p:cNvSpPr>
          <p:nvPr>
            <p:ph type="sldNum" sz="quarter" idx="12"/>
          </p:nvPr>
        </p:nvSpPr>
        <p:spPr/>
        <p:txBody>
          <a:bodyPr/>
          <a:lstStyle/>
          <a:p>
            <a:fld id="{D19E0249-FE9F-4BCB-9A91-FA3685BA4489}" type="slidenum">
              <a:rPr lang="ru-RU" smtClean="0"/>
              <a:t>61</a:t>
            </a:fld>
            <a:endParaRPr lang="ru-RU"/>
          </a:p>
        </p:txBody>
      </p:sp>
      <p:sp>
        <p:nvSpPr>
          <p:cNvPr id="4" name="Заголовок 1">
            <a:extLst>
              <a:ext uri="{FF2B5EF4-FFF2-40B4-BE49-F238E27FC236}">
                <a16:creationId xmlns:a16="http://schemas.microsoft.com/office/drawing/2014/main" xmlns="" id="{C7AD1774-085C-464B-AD74-724D4FA94D79}"/>
              </a:ext>
            </a:extLst>
          </p:cNvPr>
          <p:cNvSpPr>
            <a:spLocks noGrp="1"/>
          </p:cNvSpPr>
          <p:nvPr>
            <p:ph type="title"/>
          </p:nvPr>
        </p:nvSpPr>
        <p:spPr>
          <a:xfrm>
            <a:off x="0" y="175895"/>
            <a:ext cx="12192000" cy="732155"/>
          </a:xfrm>
        </p:spPr>
        <p:txBody>
          <a:bodyPr>
            <a:normAutofit fontScale="90000"/>
          </a:bodyPr>
          <a:lstStyle/>
          <a:p>
            <a:pPr algn="ctr">
              <a:defRPr sz="2160" b="1" i="0" u="none" strike="noStrike" kern="1200" spc="0" baseline="0">
                <a:solidFill>
                  <a:sysClr val="windowText" lastClr="000000"/>
                </a:solidFill>
                <a:latin typeface="+mn-lt"/>
                <a:ea typeface="+mn-ea"/>
                <a:cs typeface="Times New Roman" panose="02020603050405020304" pitchFamily="18" charset="0"/>
              </a:defRPr>
            </a:pPr>
            <a:r>
              <a:rPr lang="uk-UA" sz="3600" b="1" dirty="0">
                <a:latin typeface="+mn-lt"/>
              </a:rPr>
              <a:t>Які проблеми і протиріччя можна спостерігати у Вашому місті?</a:t>
            </a:r>
          </a:p>
        </p:txBody>
      </p:sp>
      <p:graphicFrame>
        <p:nvGraphicFramePr>
          <p:cNvPr id="5" name="Диаграмма 1">
            <a:extLst>
              <a:ext uri="{FF2B5EF4-FFF2-40B4-BE49-F238E27FC236}">
                <a16:creationId xmlns:a16="http://schemas.microsoft.com/office/drawing/2014/main" xmlns="" id="{8CA7CFB0-5B86-4C07-81EC-5D91B4D46B39}"/>
              </a:ext>
            </a:extLst>
          </p:cNvPr>
          <p:cNvGraphicFramePr>
            <a:graphicFrameLocks noGrp="1"/>
          </p:cNvGraphicFramePr>
          <p:nvPr>
            <p:ph idx="1"/>
            <p:extLst>
              <p:ext uri="{D42A27DB-BD31-4B8C-83A1-F6EECF244321}">
                <p14:modId xmlns:p14="http://schemas.microsoft.com/office/powerpoint/2010/main" val="595864290"/>
              </p:ext>
            </p:extLst>
          </p:nvPr>
        </p:nvGraphicFramePr>
        <p:xfrm>
          <a:off x="838200" y="908050"/>
          <a:ext cx="10515600" cy="560087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xmlns="" id="{8A360B82-28E3-455D-940E-C9673661C791}"/>
              </a:ext>
            </a:extLst>
          </p:cNvPr>
          <p:cNvSpPr txBox="1"/>
          <p:nvPr/>
        </p:nvSpPr>
        <p:spPr>
          <a:xfrm>
            <a:off x="0" y="6508929"/>
            <a:ext cx="12192000" cy="276999"/>
          </a:xfrm>
          <a:prstGeom prst="rect">
            <a:avLst/>
          </a:prstGeom>
          <a:noFill/>
        </p:spPr>
        <p:txBody>
          <a:bodyPr wrap="square" rtlCol="0">
            <a:spAutoFit/>
          </a:bodyPr>
          <a:lstStyle/>
          <a:p>
            <a:pPr algn="r"/>
            <a:r>
              <a:rPr lang="uk-UA" sz="1200" dirty="0"/>
              <a:t>За даними соціологічного дослідження ДМГО «Центр міжнародної безпеки» 2020 року: </a:t>
            </a:r>
            <a:r>
              <a:rPr lang="fr-MA" sz="1200" dirty="0"/>
              <a:t>https://intsecurity.org/ukrainian_frontier_vyklyky_dlya_tavriyi.pdf</a:t>
            </a:r>
            <a:r>
              <a:rPr lang="uk-UA" sz="1200" dirty="0"/>
              <a:t> . – С. 34</a:t>
            </a:r>
          </a:p>
        </p:txBody>
      </p:sp>
    </p:spTree>
    <p:extLst>
      <p:ext uri="{BB962C8B-B14F-4D97-AF65-F5344CB8AC3E}">
        <p14:creationId xmlns:p14="http://schemas.microsoft.com/office/powerpoint/2010/main" val="20149118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xmlns="" id="{A221DC5A-5FFE-4F98-89DD-323E60F8ECB9}"/>
              </a:ext>
            </a:extLst>
          </p:cNvPr>
          <p:cNvSpPr>
            <a:spLocks noGrp="1"/>
          </p:cNvSpPr>
          <p:nvPr>
            <p:ph type="sldNum" sz="quarter" idx="12"/>
          </p:nvPr>
        </p:nvSpPr>
        <p:spPr/>
        <p:txBody>
          <a:bodyPr/>
          <a:lstStyle/>
          <a:p>
            <a:fld id="{D19E0249-FE9F-4BCB-9A91-FA3685BA4489}" type="slidenum">
              <a:rPr lang="ru-RU" smtClean="0"/>
              <a:t>62</a:t>
            </a:fld>
            <a:endParaRPr lang="ru-RU"/>
          </a:p>
        </p:txBody>
      </p:sp>
      <p:sp>
        <p:nvSpPr>
          <p:cNvPr id="4" name="Заголовок 1">
            <a:extLst>
              <a:ext uri="{FF2B5EF4-FFF2-40B4-BE49-F238E27FC236}">
                <a16:creationId xmlns:a16="http://schemas.microsoft.com/office/drawing/2014/main" xmlns="" id="{D3383731-17A9-4D6B-B50A-EB718D4666FC}"/>
              </a:ext>
            </a:extLst>
          </p:cNvPr>
          <p:cNvSpPr>
            <a:spLocks noGrp="1"/>
          </p:cNvSpPr>
          <p:nvPr>
            <p:ph type="title"/>
          </p:nvPr>
        </p:nvSpPr>
        <p:spPr>
          <a:xfrm>
            <a:off x="0" y="205483"/>
            <a:ext cx="12192000" cy="702567"/>
          </a:xfrm>
        </p:spPr>
        <p:txBody>
          <a:bodyPr>
            <a:normAutofit/>
          </a:bodyPr>
          <a:lstStyle/>
          <a:p>
            <a:pPr algn="ctr">
              <a:defRPr sz="2160" b="1" i="0" u="none" strike="noStrike" kern="1200" spc="0" baseline="0">
                <a:solidFill>
                  <a:sysClr val="windowText" lastClr="000000"/>
                </a:solidFill>
                <a:latin typeface="+mn-lt"/>
                <a:ea typeface="+mn-ea"/>
                <a:cs typeface="Times New Roman" panose="02020603050405020304" pitchFamily="18" charset="0"/>
              </a:defRPr>
            </a:pPr>
            <a:r>
              <a:rPr lang="uk-UA" sz="3600" b="1" dirty="0">
                <a:latin typeface="+mn-lt"/>
              </a:rPr>
              <a:t>Оцініть рівень довіри до наступних інститутів</a:t>
            </a:r>
          </a:p>
        </p:txBody>
      </p:sp>
      <p:graphicFrame>
        <p:nvGraphicFramePr>
          <p:cNvPr id="5" name="Диаграмма 1">
            <a:extLst>
              <a:ext uri="{FF2B5EF4-FFF2-40B4-BE49-F238E27FC236}">
                <a16:creationId xmlns:a16="http://schemas.microsoft.com/office/drawing/2014/main" xmlns="" id="{B662F281-E414-42B3-BC4D-2254E42B81A2}"/>
              </a:ext>
            </a:extLst>
          </p:cNvPr>
          <p:cNvGraphicFramePr>
            <a:graphicFrameLocks noGrp="1"/>
          </p:cNvGraphicFramePr>
          <p:nvPr>
            <p:ph idx="1"/>
            <p:extLst>
              <p:ext uri="{D42A27DB-BD31-4B8C-83A1-F6EECF244321}">
                <p14:modId xmlns:p14="http://schemas.microsoft.com/office/powerpoint/2010/main" val="1161041485"/>
              </p:ext>
            </p:extLst>
          </p:nvPr>
        </p:nvGraphicFramePr>
        <p:xfrm>
          <a:off x="838200" y="908050"/>
          <a:ext cx="10515600" cy="560087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xmlns="" id="{CC6769DA-7E98-4383-8E56-F617F53BD5AB}"/>
              </a:ext>
            </a:extLst>
          </p:cNvPr>
          <p:cNvSpPr txBox="1"/>
          <p:nvPr/>
        </p:nvSpPr>
        <p:spPr>
          <a:xfrm>
            <a:off x="0" y="6508929"/>
            <a:ext cx="12192000" cy="276999"/>
          </a:xfrm>
          <a:prstGeom prst="rect">
            <a:avLst/>
          </a:prstGeom>
          <a:noFill/>
        </p:spPr>
        <p:txBody>
          <a:bodyPr wrap="square" rtlCol="0">
            <a:spAutoFit/>
          </a:bodyPr>
          <a:lstStyle/>
          <a:p>
            <a:pPr algn="r"/>
            <a:r>
              <a:rPr lang="uk-UA" sz="1200" dirty="0"/>
              <a:t>За даними соціологічного дослідження ДМГО «Центр міжнародної безпеки» 2020 року: </a:t>
            </a:r>
            <a:r>
              <a:rPr lang="fr-MA" sz="1200" dirty="0"/>
              <a:t>https://intsecurity.org/ukrainian_frontier_vyklyky_dlya_tavriyi.pdf</a:t>
            </a:r>
            <a:r>
              <a:rPr lang="uk-UA" sz="1200" dirty="0"/>
              <a:t> . – С. 34</a:t>
            </a:r>
          </a:p>
        </p:txBody>
      </p:sp>
    </p:spTree>
    <p:extLst>
      <p:ext uri="{BB962C8B-B14F-4D97-AF65-F5344CB8AC3E}">
        <p14:creationId xmlns:p14="http://schemas.microsoft.com/office/powerpoint/2010/main" val="22648400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xmlns="" id="{A221DC5A-5FFE-4F98-89DD-323E60F8ECB9}"/>
              </a:ext>
            </a:extLst>
          </p:cNvPr>
          <p:cNvSpPr>
            <a:spLocks noGrp="1"/>
          </p:cNvSpPr>
          <p:nvPr>
            <p:ph type="sldNum" sz="quarter" idx="12"/>
          </p:nvPr>
        </p:nvSpPr>
        <p:spPr/>
        <p:txBody>
          <a:bodyPr/>
          <a:lstStyle/>
          <a:p>
            <a:fld id="{D19E0249-FE9F-4BCB-9A91-FA3685BA4489}" type="slidenum">
              <a:rPr lang="ru-RU" smtClean="0"/>
              <a:t>63</a:t>
            </a:fld>
            <a:endParaRPr lang="ru-RU"/>
          </a:p>
        </p:txBody>
      </p:sp>
      <p:sp>
        <p:nvSpPr>
          <p:cNvPr id="4" name="Заголовок 1">
            <a:extLst>
              <a:ext uri="{FF2B5EF4-FFF2-40B4-BE49-F238E27FC236}">
                <a16:creationId xmlns:a16="http://schemas.microsoft.com/office/drawing/2014/main" xmlns="" id="{EA0C2FBC-301B-4CFD-A6B3-6F92F7724D33}"/>
              </a:ext>
            </a:extLst>
          </p:cNvPr>
          <p:cNvSpPr>
            <a:spLocks noGrp="1"/>
          </p:cNvSpPr>
          <p:nvPr>
            <p:ph type="title"/>
          </p:nvPr>
        </p:nvSpPr>
        <p:spPr>
          <a:xfrm>
            <a:off x="0" y="175895"/>
            <a:ext cx="12192000" cy="732155"/>
          </a:xfrm>
        </p:spPr>
        <p:txBody>
          <a:bodyPr>
            <a:normAutofit/>
          </a:bodyPr>
          <a:lstStyle/>
          <a:p>
            <a:pPr algn="ctr">
              <a:defRPr sz="2160" b="0" i="0" u="none" strike="noStrike" kern="1200" spc="0" baseline="0">
                <a:solidFill>
                  <a:sysClr val="windowText" lastClr="000000"/>
                </a:solidFill>
                <a:latin typeface="+mn-lt"/>
                <a:ea typeface="+mn-ea"/>
                <a:cs typeface="Times New Roman" panose="02020603050405020304" pitchFamily="18" charset="0"/>
              </a:defRPr>
            </a:pPr>
            <a:r>
              <a:rPr lang="uk-UA" sz="3600" b="1" dirty="0">
                <a:latin typeface="+mn-lt"/>
              </a:rPr>
              <a:t>Чи стикалися Ви с проявами корупції?</a:t>
            </a:r>
          </a:p>
        </p:txBody>
      </p:sp>
      <p:graphicFrame>
        <p:nvGraphicFramePr>
          <p:cNvPr id="5" name="Диаграмма 1">
            <a:extLst>
              <a:ext uri="{FF2B5EF4-FFF2-40B4-BE49-F238E27FC236}">
                <a16:creationId xmlns:a16="http://schemas.microsoft.com/office/drawing/2014/main" xmlns="" id="{38F466CA-6B45-4B2F-A921-9B5218C72291}"/>
              </a:ext>
            </a:extLst>
          </p:cNvPr>
          <p:cNvGraphicFramePr>
            <a:graphicFrameLocks noGrp="1"/>
          </p:cNvGraphicFramePr>
          <p:nvPr>
            <p:ph idx="1"/>
            <p:extLst>
              <p:ext uri="{D42A27DB-BD31-4B8C-83A1-F6EECF244321}">
                <p14:modId xmlns:p14="http://schemas.microsoft.com/office/powerpoint/2010/main" val="3152381488"/>
              </p:ext>
            </p:extLst>
          </p:nvPr>
        </p:nvGraphicFramePr>
        <p:xfrm>
          <a:off x="838200" y="908050"/>
          <a:ext cx="10515600" cy="560087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xmlns="" id="{CDE46F98-EC29-4FD1-86BF-8148204883A6}"/>
              </a:ext>
            </a:extLst>
          </p:cNvPr>
          <p:cNvSpPr txBox="1"/>
          <p:nvPr/>
        </p:nvSpPr>
        <p:spPr>
          <a:xfrm>
            <a:off x="0" y="6508929"/>
            <a:ext cx="12192000" cy="276999"/>
          </a:xfrm>
          <a:prstGeom prst="rect">
            <a:avLst/>
          </a:prstGeom>
          <a:noFill/>
        </p:spPr>
        <p:txBody>
          <a:bodyPr wrap="square" rtlCol="0">
            <a:spAutoFit/>
          </a:bodyPr>
          <a:lstStyle/>
          <a:p>
            <a:pPr algn="r"/>
            <a:r>
              <a:rPr lang="uk-UA" sz="1200" dirty="0"/>
              <a:t>За даними соціологічного дослідження ДМГО «Центр міжнародної безпеки» 2020 року: </a:t>
            </a:r>
            <a:r>
              <a:rPr lang="fr-MA" sz="1200" dirty="0"/>
              <a:t>https://intsecurity.org/ukrainian_frontier_vyklyky_dlya_tavriyi.pdf</a:t>
            </a:r>
            <a:r>
              <a:rPr lang="uk-UA" sz="1200" dirty="0"/>
              <a:t> . – С. 36</a:t>
            </a:r>
          </a:p>
        </p:txBody>
      </p:sp>
    </p:spTree>
    <p:extLst>
      <p:ext uri="{BB962C8B-B14F-4D97-AF65-F5344CB8AC3E}">
        <p14:creationId xmlns:p14="http://schemas.microsoft.com/office/powerpoint/2010/main" val="3489736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5E26AE2E-72C0-40F9-9710-F1EB2428A77C}"/>
              </a:ext>
            </a:extLst>
          </p:cNvPr>
          <p:cNvSpPr>
            <a:spLocks noGrp="1"/>
          </p:cNvSpPr>
          <p:nvPr>
            <p:ph idx="1"/>
          </p:nvPr>
        </p:nvSpPr>
        <p:spPr>
          <a:xfrm>
            <a:off x="838200" y="908050"/>
            <a:ext cx="10515600" cy="5677865"/>
          </a:xfrm>
        </p:spPr>
        <p:txBody>
          <a:bodyPr anchor="t">
            <a:noAutofit/>
          </a:bodyPr>
          <a:lstStyle/>
          <a:p>
            <a:pPr algn="just">
              <a:lnSpc>
                <a:spcPct val="100000"/>
              </a:lnSpc>
            </a:pPr>
            <a:r>
              <a:rPr lang="uk-UA" sz="2000" dirty="0"/>
              <a:t>Чисельність наявного населення Херсонської області на 01.01.2021 становила </a:t>
            </a:r>
            <a:r>
              <a:rPr lang="uk-UA" sz="2000" b="1" dirty="0"/>
              <a:t>1016,7</a:t>
            </a:r>
            <a:r>
              <a:rPr lang="uk-UA" sz="2000" dirty="0"/>
              <a:t> тис. </a:t>
            </a:r>
            <a:r>
              <a:rPr lang="uk-UA" sz="2000" dirty="0" smtClean="0"/>
              <a:t>осіб. Чисельність </a:t>
            </a:r>
            <a:r>
              <a:rPr lang="uk-UA" sz="2000" dirty="0"/>
              <a:t>наявного населення ХМТГ на 01.01.2021 становила </a:t>
            </a:r>
            <a:r>
              <a:rPr lang="uk-UA" sz="2000" b="1" dirty="0"/>
              <a:t>321,1</a:t>
            </a:r>
            <a:r>
              <a:rPr lang="uk-UA" sz="2000" dirty="0"/>
              <a:t> тис. осіб.</a:t>
            </a:r>
          </a:p>
          <a:p>
            <a:pPr algn="just">
              <a:lnSpc>
                <a:spcPct val="100000"/>
              </a:lnSpc>
            </a:pPr>
            <a:r>
              <a:rPr lang="uk-UA" sz="2000" dirty="0"/>
              <a:t>Чисельність наявного населення міста Херсон на 01.01.2021 становила </a:t>
            </a:r>
            <a:r>
              <a:rPr lang="uk-UA" sz="2000" b="1" dirty="0"/>
              <a:t>283,6</a:t>
            </a:r>
            <a:r>
              <a:rPr lang="uk-UA" sz="2000" dirty="0"/>
              <a:t> тис. осіб, що становить </a:t>
            </a:r>
            <a:r>
              <a:rPr lang="uk-UA" sz="2000" b="1" dirty="0"/>
              <a:t>27,8%</a:t>
            </a:r>
            <a:r>
              <a:rPr lang="uk-UA" sz="2000" dirty="0"/>
              <a:t> від загальної чисельності населення Херсонської області.</a:t>
            </a:r>
          </a:p>
          <a:p>
            <a:pPr algn="just">
              <a:lnSpc>
                <a:spcPct val="100000"/>
              </a:lnSpc>
            </a:pPr>
            <a:r>
              <a:rPr lang="uk-UA" sz="2000" dirty="0"/>
              <a:t>Основною тенденцією демографічного стану Херсонської області, в тому числі ХМТГ і міста Херсон, є </a:t>
            </a:r>
            <a:r>
              <a:rPr lang="uk-UA" sz="2000" b="1" dirty="0"/>
              <a:t>постійне зменшення чисельності населення</a:t>
            </a:r>
            <a:r>
              <a:rPr lang="uk-UA" sz="2000" dirty="0"/>
              <a:t>. За прогнозом, до 2024 року численність населення області може скоротитися ще на </a:t>
            </a:r>
            <a:r>
              <a:rPr lang="uk-UA" sz="2000" b="1" dirty="0"/>
              <a:t>18,23</a:t>
            </a:r>
            <a:r>
              <a:rPr lang="uk-UA" sz="2000" dirty="0"/>
              <a:t> тис. осіб, а численність населення громади – на </a:t>
            </a:r>
            <a:r>
              <a:rPr lang="uk-UA" sz="2000" b="1" dirty="0"/>
              <a:t>4,36</a:t>
            </a:r>
            <a:r>
              <a:rPr lang="uk-UA" sz="2000" dirty="0"/>
              <a:t> тис. осіб. З 2008 року населення міста Херсон скоротилося на </a:t>
            </a:r>
            <a:r>
              <a:rPr lang="uk-UA" sz="2000" b="1" dirty="0"/>
              <a:t>7,5%</a:t>
            </a:r>
            <a:r>
              <a:rPr lang="uk-UA" sz="2000" dirty="0"/>
              <a:t> (-23,0 тис. осіб). За прогнозом, до 2024 року численність населення може скоротитися ще на </a:t>
            </a:r>
            <a:r>
              <a:rPr lang="uk-UA" sz="2000" b="1" dirty="0"/>
              <a:t>5,4 </a:t>
            </a:r>
            <a:r>
              <a:rPr lang="uk-UA" sz="2000" dirty="0"/>
              <a:t>тис. осіб.</a:t>
            </a:r>
          </a:p>
          <a:p>
            <a:pPr algn="just">
              <a:lnSpc>
                <a:spcPct val="100000"/>
              </a:lnSpc>
            </a:pPr>
            <a:r>
              <a:rPr lang="uk-UA" sz="2000" b="1" dirty="0"/>
              <a:t>46,4%</a:t>
            </a:r>
            <a:r>
              <a:rPr lang="uk-UA" sz="2000" dirty="0"/>
              <a:t> населення Херсонської області – це чоловіки, відповідно </a:t>
            </a:r>
            <a:r>
              <a:rPr lang="uk-UA" sz="2000" b="1" dirty="0"/>
              <a:t>53,6%</a:t>
            </a:r>
            <a:r>
              <a:rPr lang="uk-UA" sz="2000" dirty="0"/>
              <a:t> – жіноче населення. Щодо статевого розподілу у м. Херсон, то можна зазначити, що жіночого населення у місті </a:t>
            </a:r>
            <a:r>
              <a:rPr lang="uk-UA" sz="2000" b="1" dirty="0"/>
              <a:t>55,2%</a:t>
            </a:r>
            <a:r>
              <a:rPr lang="uk-UA" sz="2000" dirty="0"/>
              <a:t>, чоловічого населення – </a:t>
            </a:r>
            <a:r>
              <a:rPr lang="uk-UA" sz="2000" b="1" dirty="0"/>
              <a:t>44,8</a:t>
            </a:r>
            <a:r>
              <a:rPr lang="uk-UA" sz="2000" b="1" dirty="0" smtClean="0"/>
              <a:t>%</a:t>
            </a:r>
            <a:r>
              <a:rPr lang="uk-UA" sz="2000" dirty="0"/>
              <a:t>. Спостерігається значний дисбаланс чоловічого і жіночого населення віком від 50 років і більше у бік зменшення кількості чоловіків. </a:t>
            </a:r>
          </a:p>
          <a:p>
            <a:pPr algn="just">
              <a:lnSpc>
                <a:spcPct val="100000"/>
              </a:lnSpc>
            </a:pPr>
            <a:r>
              <a:rPr lang="uk-UA" sz="2000" dirty="0"/>
              <a:t>У загальній кількості населення частка осіб працездатного віку становить </a:t>
            </a:r>
            <a:r>
              <a:rPr lang="uk-UA" sz="2000" b="1" dirty="0"/>
              <a:t>67,3%</a:t>
            </a:r>
            <a:r>
              <a:rPr lang="uk-UA" sz="2000" dirty="0"/>
              <a:t>; у віці, молодшому за працездатний – </a:t>
            </a:r>
            <a:r>
              <a:rPr lang="uk-UA" sz="2000" b="1" dirty="0"/>
              <a:t>16,0</a:t>
            </a:r>
            <a:r>
              <a:rPr lang="uk-UA" sz="2000" dirty="0"/>
              <a:t>%; старшому за працездатний – </a:t>
            </a:r>
            <a:r>
              <a:rPr lang="uk-UA" sz="2000" b="1" dirty="0"/>
              <a:t>16,7</a:t>
            </a:r>
            <a:r>
              <a:rPr lang="uk-UA" sz="2000" dirty="0"/>
              <a:t>%.</a:t>
            </a:r>
          </a:p>
          <a:p>
            <a:pPr algn="just">
              <a:lnSpc>
                <a:spcPct val="100000"/>
              </a:lnSpc>
            </a:pPr>
            <a:endParaRPr lang="uk-UA" sz="2000" dirty="0"/>
          </a:p>
        </p:txBody>
      </p:sp>
      <p:sp>
        <p:nvSpPr>
          <p:cNvPr id="4" name="Місце для номера слайда 3">
            <a:extLst>
              <a:ext uri="{FF2B5EF4-FFF2-40B4-BE49-F238E27FC236}">
                <a16:creationId xmlns:a16="http://schemas.microsoft.com/office/drawing/2014/main" xmlns="" id="{B7A202B9-CB27-498D-A3E8-EA7C5EE3B9C6}"/>
              </a:ext>
            </a:extLst>
          </p:cNvPr>
          <p:cNvSpPr>
            <a:spLocks noGrp="1"/>
          </p:cNvSpPr>
          <p:nvPr>
            <p:ph type="sldNum" sz="quarter" idx="12"/>
          </p:nvPr>
        </p:nvSpPr>
        <p:spPr/>
        <p:txBody>
          <a:bodyPr/>
          <a:lstStyle/>
          <a:p>
            <a:fld id="{D19E0249-FE9F-4BCB-9A91-FA3685BA4489}" type="slidenum">
              <a:rPr lang="ru-RU" smtClean="0"/>
              <a:t>7</a:t>
            </a:fld>
            <a:endParaRPr lang="ru-RU"/>
          </a:p>
        </p:txBody>
      </p:sp>
      <p:sp>
        <p:nvSpPr>
          <p:cNvPr id="7" name="Заголовок 1">
            <a:extLst>
              <a:ext uri="{FF2B5EF4-FFF2-40B4-BE49-F238E27FC236}">
                <a16:creationId xmlns:a16="http://schemas.microsoft.com/office/drawing/2014/main" xmlns="" id="{2350378F-51C8-40CA-8C7C-139DE3FD1165}"/>
              </a:ext>
            </a:extLst>
          </p:cNvPr>
          <p:cNvSpPr>
            <a:spLocks noGrp="1"/>
          </p:cNvSpPr>
          <p:nvPr>
            <p:ph type="title"/>
          </p:nvPr>
        </p:nvSpPr>
        <p:spPr>
          <a:xfrm>
            <a:off x="0" y="95457"/>
            <a:ext cx="12192000" cy="539336"/>
          </a:xfrm>
        </p:spPr>
        <p:txBody>
          <a:bodyPr>
            <a:normAutofit fontScale="90000"/>
          </a:bodyPr>
          <a:lstStyle/>
          <a:p>
            <a:pPr algn="ctr"/>
            <a:r>
              <a:rPr lang="ru-RU" sz="3900" b="1" dirty="0">
                <a:latin typeface="+mn-lt"/>
              </a:rPr>
              <a:t>РЕЗЮМЕ</a:t>
            </a:r>
          </a:p>
        </p:txBody>
      </p:sp>
    </p:spTree>
    <p:extLst>
      <p:ext uri="{BB962C8B-B14F-4D97-AF65-F5344CB8AC3E}">
        <p14:creationId xmlns:p14="http://schemas.microsoft.com/office/powerpoint/2010/main" val="1539584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5E26AE2E-72C0-40F9-9710-F1EB2428A77C}"/>
              </a:ext>
            </a:extLst>
          </p:cNvPr>
          <p:cNvSpPr>
            <a:spLocks noGrp="1"/>
          </p:cNvSpPr>
          <p:nvPr>
            <p:ph idx="1"/>
          </p:nvPr>
        </p:nvSpPr>
        <p:spPr>
          <a:xfrm>
            <a:off x="838199" y="730250"/>
            <a:ext cx="10776857" cy="5920921"/>
          </a:xfrm>
        </p:spPr>
        <p:txBody>
          <a:bodyPr anchor="t">
            <a:noAutofit/>
          </a:bodyPr>
          <a:lstStyle/>
          <a:p>
            <a:pPr algn="just">
              <a:lnSpc>
                <a:spcPct val="110000"/>
              </a:lnSpc>
              <a:spcBef>
                <a:spcPts val="600"/>
              </a:spcBef>
            </a:pPr>
            <a:r>
              <a:rPr lang="uk-UA" sz="1850" dirty="0"/>
              <a:t>Середній вік населення ХМТГ знаходиться на позначці </a:t>
            </a:r>
            <a:r>
              <a:rPr lang="uk-UA" sz="1850" b="1" dirty="0"/>
              <a:t>44,6</a:t>
            </a:r>
            <a:r>
              <a:rPr lang="uk-UA" sz="1850" dirty="0"/>
              <a:t> років серед жіночого населення, та відповідно </a:t>
            </a:r>
            <a:r>
              <a:rPr lang="uk-UA" sz="1850" b="1" dirty="0"/>
              <a:t>38,6</a:t>
            </a:r>
            <a:r>
              <a:rPr lang="uk-UA" sz="1850" dirty="0"/>
              <a:t> років серед чоловічого населення. Середній вік населення Херсонської області сягає </a:t>
            </a:r>
            <a:r>
              <a:rPr lang="uk-UA" sz="1850" b="1" dirty="0"/>
              <a:t>44,0</a:t>
            </a:r>
            <a:r>
              <a:rPr lang="uk-UA" sz="1850" dirty="0"/>
              <a:t> роки серед жінок, та </a:t>
            </a:r>
            <a:r>
              <a:rPr lang="uk-UA" sz="1850" b="1" dirty="0"/>
              <a:t>38,4</a:t>
            </a:r>
            <a:r>
              <a:rPr lang="uk-UA" sz="1850" dirty="0"/>
              <a:t> років серед чоловіків. </a:t>
            </a:r>
          </a:p>
          <a:p>
            <a:pPr algn="just">
              <a:lnSpc>
                <a:spcPct val="110000"/>
              </a:lnSpc>
              <a:spcBef>
                <a:spcPts val="600"/>
              </a:spcBef>
            </a:pPr>
            <a:r>
              <a:rPr lang="uk-UA" sz="1850" dirty="0"/>
              <a:t>Особливістю демографічного стану міського населення Херсонської області є постійне зменшення кількості </a:t>
            </a:r>
            <a:r>
              <a:rPr lang="uk-UA" sz="1850" dirty="0" err="1"/>
              <a:t>живонароджених</a:t>
            </a:r>
            <a:r>
              <a:rPr lang="uk-UA" sz="1850" dirty="0"/>
              <a:t> та підвищення кількості померлих. У 2020 році на </a:t>
            </a:r>
            <a:r>
              <a:rPr lang="uk-UA" sz="1850" b="1" dirty="0"/>
              <a:t>4616</a:t>
            </a:r>
            <a:r>
              <a:rPr lang="uk-UA" sz="1850" dirty="0"/>
              <a:t> тис. осіб </a:t>
            </a:r>
            <a:r>
              <a:rPr lang="uk-UA" sz="1850" dirty="0" err="1"/>
              <a:t>живонароджених</a:t>
            </a:r>
            <a:r>
              <a:rPr lang="uk-UA" sz="1850" dirty="0"/>
              <a:t> зафіксовано </a:t>
            </a:r>
            <a:r>
              <a:rPr lang="uk-UA" sz="1850" b="1" dirty="0"/>
              <a:t>10863</a:t>
            </a:r>
            <a:r>
              <a:rPr lang="uk-UA" sz="1850" dirty="0"/>
              <a:t> тис. осіб померлих.</a:t>
            </a:r>
          </a:p>
          <a:p>
            <a:pPr algn="just">
              <a:lnSpc>
                <a:spcPct val="110000"/>
              </a:lnSpc>
              <a:spcBef>
                <a:spcPts val="600"/>
              </a:spcBef>
            </a:pPr>
            <a:r>
              <a:rPr lang="uk-UA" sz="1850" dirty="0"/>
              <a:t>У ХМТГ також спостерігаємо тенденцію скорочення населення (-3101 тис. осіб). У 2020 році на  </a:t>
            </a:r>
            <a:r>
              <a:rPr lang="uk-UA" sz="1850" b="1" dirty="0"/>
              <a:t>5370</a:t>
            </a:r>
            <a:r>
              <a:rPr lang="uk-UA" sz="1850" dirty="0"/>
              <a:t> тис. осіб померлих, народжених припадає </a:t>
            </a:r>
            <a:r>
              <a:rPr lang="uk-UA" sz="1850" b="1" dirty="0"/>
              <a:t>2269</a:t>
            </a:r>
            <a:r>
              <a:rPr lang="uk-UA" sz="1850" dirty="0"/>
              <a:t> тис. осіб. </a:t>
            </a:r>
          </a:p>
          <a:p>
            <a:pPr algn="just">
              <a:lnSpc>
                <a:spcPct val="110000"/>
              </a:lnSpc>
              <a:spcBef>
                <a:spcPts val="600"/>
              </a:spcBef>
            </a:pPr>
            <a:r>
              <a:rPr lang="uk-UA" sz="1850" dirty="0"/>
              <a:t>Серед основних причин збільшення загальної смертності в Херсонській області, як і в Україні в цілому, першість продовжують тримати хвороби системи кровообігу, на другому місці – злоякісні новоутворення, на третьому – нещасні випадки, травми та отруєння</a:t>
            </a:r>
            <a:r>
              <a:rPr lang="uk-UA" sz="1850" dirty="0" smtClean="0"/>
              <a:t>. Коефіцієнт смертності від навмисного </a:t>
            </a:r>
            <a:r>
              <a:rPr lang="uk-UA" sz="1850" dirty="0" err="1" smtClean="0"/>
              <a:t>самоушкодження</a:t>
            </a:r>
            <a:r>
              <a:rPr lang="uk-UA" sz="1850" dirty="0" smtClean="0"/>
              <a:t> також один з найвищих по </a:t>
            </a:r>
            <a:r>
              <a:rPr lang="uk-UA" sz="1850" dirty="0" smtClean="0"/>
              <a:t>країні, однак </a:t>
            </a:r>
            <a:r>
              <a:rPr lang="ru-RU" sz="1850" dirty="0" err="1" smtClean="0"/>
              <a:t>а</a:t>
            </a:r>
            <a:r>
              <a:rPr lang="ru-RU" sz="1850" dirty="0" err="1" smtClean="0"/>
              <a:t>наліз</a:t>
            </a:r>
            <a:r>
              <a:rPr lang="ru-RU" sz="1850" dirty="0" smtClean="0"/>
              <a:t> </a:t>
            </a:r>
            <a:r>
              <a:rPr lang="ru-RU" sz="1850" dirty="0" err="1"/>
              <a:t>інформації</a:t>
            </a:r>
            <a:r>
              <a:rPr lang="ru-RU" sz="1850" dirty="0"/>
              <a:t> по </a:t>
            </a:r>
            <a:r>
              <a:rPr lang="ru-RU" sz="1850" dirty="0" err="1"/>
              <a:t>м.Херсон</a:t>
            </a:r>
            <a:r>
              <a:rPr lang="ru-RU" sz="1850" dirty="0"/>
              <a:t> </a:t>
            </a:r>
            <a:r>
              <a:rPr lang="ru-RU" sz="1850" dirty="0" err="1"/>
              <a:t>свідчить</a:t>
            </a:r>
            <a:r>
              <a:rPr lang="ru-RU" sz="1850" dirty="0"/>
              <a:t> про те, </a:t>
            </a:r>
            <a:r>
              <a:rPr lang="ru-RU" sz="1850" dirty="0" err="1"/>
              <a:t>що</a:t>
            </a:r>
            <a:r>
              <a:rPr lang="ru-RU" sz="1850" dirty="0"/>
              <a:t> статистика </a:t>
            </a:r>
            <a:r>
              <a:rPr lang="ru-RU" sz="1850" dirty="0" err="1"/>
              <a:t>самогубств</a:t>
            </a:r>
            <a:r>
              <a:rPr lang="ru-RU" sz="1850" dirty="0"/>
              <a:t> </a:t>
            </a:r>
            <a:r>
              <a:rPr lang="ru-RU" sz="1850" dirty="0" err="1"/>
              <a:t>відрізняється</a:t>
            </a:r>
            <a:r>
              <a:rPr lang="ru-RU" sz="1850" dirty="0"/>
              <a:t> </a:t>
            </a:r>
            <a:r>
              <a:rPr lang="ru-RU" sz="1850" dirty="0" err="1"/>
              <a:t>від</a:t>
            </a:r>
            <a:r>
              <a:rPr lang="ru-RU" sz="1850" dirty="0"/>
              <a:t> </a:t>
            </a:r>
            <a:r>
              <a:rPr lang="ru-RU" sz="1850" dirty="0" err="1"/>
              <a:t>регіональної</a:t>
            </a:r>
            <a:r>
              <a:rPr lang="ru-RU" sz="1850" dirty="0"/>
              <a:t> </a:t>
            </a:r>
            <a:r>
              <a:rPr lang="ru-RU" sz="1850" dirty="0" err="1"/>
              <a:t>ситуації</a:t>
            </a:r>
            <a:r>
              <a:rPr lang="ru-RU" sz="1850" dirty="0"/>
              <a:t>, так за </a:t>
            </a:r>
            <a:r>
              <a:rPr lang="ru-RU" sz="1850" dirty="0" err="1"/>
              <a:t>даними</a:t>
            </a:r>
            <a:r>
              <a:rPr lang="ru-RU" sz="1850" dirty="0"/>
              <a:t> УАІП ГНП в </a:t>
            </a:r>
            <a:r>
              <a:rPr lang="ru-RU" sz="1850" dirty="0" err="1"/>
              <a:t>Херсонській</a:t>
            </a:r>
            <a:r>
              <a:rPr lang="ru-RU" sz="1850" dirty="0"/>
              <a:t> </a:t>
            </a:r>
            <a:r>
              <a:rPr lang="ru-RU" sz="1850" dirty="0" err="1"/>
              <a:t>області</a:t>
            </a:r>
            <a:r>
              <a:rPr lang="ru-RU" sz="1850" dirty="0"/>
              <a:t> </a:t>
            </a:r>
            <a:r>
              <a:rPr lang="ru-RU" sz="1850" dirty="0" err="1"/>
              <a:t>показники</a:t>
            </a:r>
            <a:r>
              <a:rPr lang="ru-RU" sz="1850" dirty="0"/>
              <a:t> є </a:t>
            </a:r>
            <a:r>
              <a:rPr lang="ru-RU" sz="1850" dirty="0" err="1"/>
              <a:t>наступними</a:t>
            </a:r>
            <a:r>
              <a:rPr lang="ru-RU" sz="1850" dirty="0"/>
              <a:t> 2016 р. – 2; 2017р. -3; 2018, 2019 та 2020 </a:t>
            </a:r>
            <a:r>
              <a:rPr lang="ru-RU" sz="1850" dirty="0" err="1"/>
              <a:t>р.р</a:t>
            </a:r>
            <a:r>
              <a:rPr lang="ru-RU" sz="1850" dirty="0"/>
              <a:t>. – по 1 </a:t>
            </a:r>
            <a:r>
              <a:rPr lang="ru-RU" sz="1850" dirty="0" err="1" smtClean="0"/>
              <a:t>випадку</a:t>
            </a:r>
            <a:r>
              <a:rPr lang="ru-RU" sz="1850" dirty="0" smtClean="0"/>
              <a:t>.</a:t>
            </a:r>
            <a:endParaRPr lang="uk-UA" sz="1850" dirty="0"/>
          </a:p>
          <a:p>
            <a:pPr algn="just">
              <a:lnSpc>
                <a:spcPct val="110000"/>
              </a:lnSpc>
              <a:spcBef>
                <a:spcPts val="600"/>
              </a:spcBef>
            </a:pPr>
            <a:r>
              <a:rPr lang="uk-UA" sz="1850" dirty="0"/>
              <a:t>Численність </a:t>
            </a:r>
            <a:r>
              <a:rPr lang="uk-UA" sz="1850" dirty="0" err="1"/>
              <a:t>живонароджених</a:t>
            </a:r>
            <a:r>
              <a:rPr lang="uk-UA" sz="1850" dirty="0"/>
              <a:t> серед ХМТГ сягає </a:t>
            </a:r>
            <a:r>
              <a:rPr lang="uk-UA" sz="1850" b="1" dirty="0"/>
              <a:t>2269</a:t>
            </a:r>
            <a:r>
              <a:rPr lang="uk-UA" sz="1850" dirty="0"/>
              <a:t> тис. осіб, що становить </a:t>
            </a:r>
            <a:r>
              <a:rPr lang="uk-UA" sz="1850" b="1" dirty="0"/>
              <a:t>29,0%</a:t>
            </a:r>
            <a:r>
              <a:rPr lang="uk-UA" sz="1850" dirty="0"/>
              <a:t> від загальної чисельності </a:t>
            </a:r>
            <a:r>
              <a:rPr lang="uk-UA" sz="1850" dirty="0" err="1"/>
              <a:t>живонароджених</a:t>
            </a:r>
            <a:r>
              <a:rPr lang="uk-UA" sz="1850" dirty="0"/>
              <a:t> у Херсонській області. Померлих серед ХМТГ зафіксовано </a:t>
            </a:r>
            <a:r>
              <a:rPr lang="uk-UA" sz="1850" b="1" dirty="0"/>
              <a:t>5370</a:t>
            </a:r>
            <a:r>
              <a:rPr lang="uk-UA" sz="1850" dirty="0"/>
              <a:t> тис. осіб, що становить </a:t>
            </a:r>
            <a:r>
              <a:rPr lang="uk-UA" sz="1850" b="1" dirty="0"/>
              <a:t>31,0%</a:t>
            </a:r>
            <a:r>
              <a:rPr lang="uk-UA" sz="1850" dirty="0"/>
              <a:t> від загальної кількості померлих у Херсонській області.</a:t>
            </a:r>
          </a:p>
        </p:txBody>
      </p:sp>
      <p:sp>
        <p:nvSpPr>
          <p:cNvPr id="4" name="Місце для номера слайда 3">
            <a:extLst>
              <a:ext uri="{FF2B5EF4-FFF2-40B4-BE49-F238E27FC236}">
                <a16:creationId xmlns:a16="http://schemas.microsoft.com/office/drawing/2014/main" xmlns="" id="{09A61895-D468-46A7-90AD-C77F8600AF18}"/>
              </a:ext>
            </a:extLst>
          </p:cNvPr>
          <p:cNvSpPr>
            <a:spLocks noGrp="1"/>
          </p:cNvSpPr>
          <p:nvPr>
            <p:ph type="sldNum" sz="quarter" idx="12"/>
          </p:nvPr>
        </p:nvSpPr>
        <p:spPr/>
        <p:txBody>
          <a:bodyPr/>
          <a:lstStyle/>
          <a:p>
            <a:fld id="{D19E0249-FE9F-4BCB-9A91-FA3685BA4489}" type="slidenum">
              <a:rPr lang="ru-RU" smtClean="0"/>
              <a:t>8</a:t>
            </a:fld>
            <a:endParaRPr lang="ru-RU"/>
          </a:p>
        </p:txBody>
      </p:sp>
      <p:sp>
        <p:nvSpPr>
          <p:cNvPr id="7" name="Заголовок 1">
            <a:extLst>
              <a:ext uri="{FF2B5EF4-FFF2-40B4-BE49-F238E27FC236}">
                <a16:creationId xmlns:a16="http://schemas.microsoft.com/office/drawing/2014/main" xmlns="" id="{8B6E25F5-938A-4976-9696-54E9C2AC99CC}"/>
              </a:ext>
            </a:extLst>
          </p:cNvPr>
          <p:cNvSpPr>
            <a:spLocks noGrp="1"/>
          </p:cNvSpPr>
          <p:nvPr>
            <p:ph type="title"/>
          </p:nvPr>
        </p:nvSpPr>
        <p:spPr>
          <a:xfrm>
            <a:off x="0" y="95457"/>
            <a:ext cx="12192000" cy="539336"/>
          </a:xfrm>
        </p:spPr>
        <p:txBody>
          <a:bodyPr>
            <a:normAutofit fontScale="90000"/>
          </a:bodyPr>
          <a:lstStyle/>
          <a:p>
            <a:pPr algn="ctr"/>
            <a:r>
              <a:rPr lang="ru-RU" sz="3900" b="1" dirty="0">
                <a:latin typeface="+mn-lt"/>
              </a:rPr>
              <a:t>РЕЗЮМЕ</a:t>
            </a:r>
          </a:p>
        </p:txBody>
      </p:sp>
    </p:spTree>
    <p:extLst>
      <p:ext uri="{BB962C8B-B14F-4D97-AF65-F5344CB8AC3E}">
        <p14:creationId xmlns:p14="http://schemas.microsoft.com/office/powerpoint/2010/main" val="2918017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5E26AE2E-72C0-40F9-9710-F1EB2428A77C}"/>
              </a:ext>
            </a:extLst>
          </p:cNvPr>
          <p:cNvSpPr>
            <a:spLocks noGrp="1"/>
          </p:cNvSpPr>
          <p:nvPr>
            <p:ph idx="1"/>
          </p:nvPr>
        </p:nvSpPr>
        <p:spPr>
          <a:xfrm>
            <a:off x="620486" y="634793"/>
            <a:ext cx="11049000" cy="5983721"/>
          </a:xfrm>
        </p:spPr>
        <p:txBody>
          <a:bodyPr anchor="t">
            <a:noAutofit/>
          </a:bodyPr>
          <a:lstStyle/>
          <a:p>
            <a:pPr algn="just">
              <a:lnSpc>
                <a:spcPct val="110000"/>
              </a:lnSpc>
            </a:pPr>
            <a:r>
              <a:rPr lang="uk-UA" sz="1900" dirty="0" smtClean="0"/>
              <a:t>На формування кількісного і якісного складу населення ХМТГ істотно впливає </a:t>
            </a:r>
            <a:r>
              <a:rPr lang="uk-UA" sz="1900" b="1" dirty="0" smtClean="0"/>
              <a:t>міграція</a:t>
            </a:r>
            <a:r>
              <a:rPr lang="uk-UA" sz="1900" dirty="0" smtClean="0"/>
              <a:t>. Природний рух населення ХМТГ спостерігає тенденцію до скорочення (-386 осіб). За 2020 рік в громаді зафіксовано </a:t>
            </a:r>
            <a:r>
              <a:rPr lang="uk-UA" sz="1900" b="1" dirty="0" smtClean="0"/>
              <a:t>3180</a:t>
            </a:r>
            <a:r>
              <a:rPr lang="uk-UA" sz="1900" dirty="0" smtClean="0"/>
              <a:t> </a:t>
            </a:r>
            <a:r>
              <a:rPr lang="uk-UA" sz="1900" dirty="0" err="1" smtClean="0"/>
              <a:t>вибувших</a:t>
            </a:r>
            <a:r>
              <a:rPr lang="uk-UA" sz="1900" dirty="0" smtClean="0"/>
              <a:t>, та </a:t>
            </a:r>
            <a:r>
              <a:rPr lang="uk-UA" sz="1900" b="1" dirty="0" smtClean="0"/>
              <a:t>2794</a:t>
            </a:r>
            <a:r>
              <a:rPr lang="uk-UA" sz="1900" dirty="0" smtClean="0"/>
              <a:t> </a:t>
            </a:r>
            <a:r>
              <a:rPr lang="uk-UA" sz="1900" dirty="0" err="1" smtClean="0"/>
              <a:t>прибувших</a:t>
            </a:r>
            <a:r>
              <a:rPr lang="uk-UA" sz="1900" dirty="0" smtClean="0"/>
              <a:t> осіб. З 2019 року у Херсонській області спостерігається зменшення зайнятого населення (</a:t>
            </a:r>
            <a:r>
              <a:rPr lang="uk-UA" sz="1900" b="1" dirty="0" smtClean="0"/>
              <a:t>-20,8 тис. осіб</a:t>
            </a:r>
            <a:r>
              <a:rPr lang="uk-UA" sz="1900" dirty="0" smtClean="0"/>
              <a:t>).</a:t>
            </a:r>
          </a:p>
          <a:p>
            <a:pPr algn="just">
              <a:lnSpc>
                <a:spcPct val="110000"/>
              </a:lnSpc>
            </a:pPr>
            <a:r>
              <a:rPr lang="uk-UA" sz="1900" dirty="0" smtClean="0"/>
              <a:t>Головними  причинами такого скорочення є нелегальна міграція та неофіційне працевлаштування зайнятого населення. Так, за даними соціологічного дослідження ДМГО «Центр міжнародної безпеки» у 2020 році*, у 40% респондентів з Херсонської області вже був досвід поїхати за кордон на роботу, ще 10% планують їхати на роботу за кордон, майже 8% – заявили про намір виїхати з України.</a:t>
            </a:r>
          </a:p>
          <a:p>
            <a:pPr algn="just">
              <a:lnSpc>
                <a:spcPct val="110000"/>
              </a:lnSpc>
            </a:pPr>
            <a:r>
              <a:rPr lang="uk-UA" sz="1900" dirty="0" smtClean="0"/>
              <a:t>Щодо особливостей виходу на пенсію пенсіонерів Херсонської області з 2019 по 2020 роки можна спостерігати зниження кількості пенсіонерів, у яких пенсія за віком (</a:t>
            </a:r>
            <a:r>
              <a:rPr lang="uk-UA" sz="1900" b="1" dirty="0" smtClean="0"/>
              <a:t>-1872 особи</a:t>
            </a:r>
            <a:r>
              <a:rPr lang="uk-UA" sz="1900" dirty="0" smtClean="0"/>
              <a:t>), та збільшення пенсіонерів, які пішли на пенсію за вислугою років (</a:t>
            </a:r>
            <a:r>
              <a:rPr lang="uk-UA" sz="1900" b="1" dirty="0" smtClean="0"/>
              <a:t>+4667 осіб</a:t>
            </a:r>
            <a:r>
              <a:rPr lang="uk-UA" sz="1900" dirty="0" smtClean="0"/>
              <a:t>). Головною причиною таких змін є пенсійна реформа в Україні.</a:t>
            </a:r>
          </a:p>
          <a:p>
            <a:pPr algn="just">
              <a:lnSpc>
                <a:spcPct val="110000"/>
              </a:lnSpc>
            </a:pPr>
            <a:r>
              <a:rPr lang="uk-UA" sz="1900" dirty="0" smtClean="0"/>
              <a:t>З 2016 по 2020 роки бачимо постійне скорочення кількості випускників закладів вищої освіти (</a:t>
            </a:r>
            <a:r>
              <a:rPr lang="uk-UA" sz="1900" b="1" dirty="0" smtClean="0"/>
              <a:t>-894 осіб</a:t>
            </a:r>
            <a:r>
              <a:rPr lang="uk-UA" sz="1900" dirty="0" smtClean="0"/>
              <a:t>), що притаманно більшості закладів вищої освіти в Україні і може бути свідченням міграції молоді в інші регіони чи закордон.</a:t>
            </a:r>
          </a:p>
          <a:p>
            <a:pPr marL="0" indent="0" algn="just">
              <a:lnSpc>
                <a:spcPct val="110000"/>
              </a:lnSpc>
              <a:buNone/>
            </a:pPr>
            <a:r>
              <a:rPr lang="ru-RU" sz="2000" dirty="0" smtClean="0"/>
              <a:t>*</a:t>
            </a:r>
            <a:r>
              <a:rPr lang="ru-RU" sz="1200" dirty="0" err="1" smtClean="0"/>
              <a:t>Звіт</a:t>
            </a:r>
            <a:r>
              <a:rPr lang="ru-RU" sz="1200" dirty="0" smtClean="0"/>
              <a:t> </a:t>
            </a:r>
            <a:r>
              <a:rPr lang="ru-RU" sz="1200" dirty="0"/>
              <a:t>за результатами </a:t>
            </a:r>
            <a:r>
              <a:rPr lang="ru-RU" sz="1200" dirty="0" err="1"/>
              <a:t>соціологічного</a:t>
            </a:r>
            <a:r>
              <a:rPr lang="ru-RU" sz="1200" dirty="0"/>
              <a:t> </a:t>
            </a:r>
            <a:r>
              <a:rPr lang="ru-RU" sz="1200" dirty="0" err="1"/>
              <a:t>дослідження</a:t>
            </a:r>
            <a:r>
              <a:rPr lang="ru-RU" sz="1200" dirty="0"/>
              <a:t> «</a:t>
            </a:r>
            <a:r>
              <a:rPr lang="ru-RU" sz="1200" dirty="0" err="1"/>
              <a:t>Український</a:t>
            </a:r>
            <a:r>
              <a:rPr lang="ru-RU" sz="1200" dirty="0"/>
              <a:t> </a:t>
            </a:r>
            <a:r>
              <a:rPr lang="ru-RU" sz="1200" dirty="0" err="1"/>
              <a:t>фронтир</a:t>
            </a:r>
            <a:r>
              <a:rPr lang="ru-RU" sz="1200" dirty="0"/>
              <a:t> – </a:t>
            </a:r>
            <a:r>
              <a:rPr lang="ru-RU" sz="1200" dirty="0" err="1"/>
              <a:t>виклики</a:t>
            </a:r>
            <a:r>
              <a:rPr lang="ru-RU" sz="1200" dirty="0"/>
              <a:t> для </a:t>
            </a:r>
            <a:r>
              <a:rPr lang="ru-RU" sz="1200" dirty="0" err="1"/>
              <a:t>Таврії</a:t>
            </a:r>
            <a:r>
              <a:rPr lang="ru-RU" sz="1200" dirty="0"/>
              <a:t>».  </a:t>
            </a:r>
            <a:r>
              <a:rPr lang="ru-RU" sz="1200" dirty="0" err="1"/>
              <a:t>Київ</a:t>
            </a:r>
            <a:r>
              <a:rPr lang="ru-RU" sz="1200" dirty="0"/>
              <a:t>: ДМГО «Центр </a:t>
            </a:r>
            <a:r>
              <a:rPr lang="ru-RU" sz="1200" dirty="0" err="1"/>
              <a:t>міжнародної</a:t>
            </a:r>
            <a:r>
              <a:rPr lang="ru-RU" sz="1200" dirty="0"/>
              <a:t> </a:t>
            </a:r>
            <a:r>
              <a:rPr lang="ru-RU" sz="1200" dirty="0" err="1"/>
              <a:t>безпеки</a:t>
            </a:r>
            <a:r>
              <a:rPr lang="ru-RU" sz="1200" dirty="0"/>
              <a:t>», 2020. URL: </a:t>
            </a:r>
            <a:r>
              <a:rPr lang="ru-RU" sz="1200" dirty="0">
                <a:hlinkClick r:id="rId3"/>
              </a:rPr>
              <a:t>https://</a:t>
            </a:r>
            <a:r>
              <a:rPr lang="ru-RU" sz="1200" dirty="0" smtClean="0">
                <a:hlinkClick r:id="rId3"/>
              </a:rPr>
              <a:t>intsecurity.org/ukrainian_frontier_vyklyky_dlya_tavriyi.pdf</a:t>
            </a:r>
            <a:r>
              <a:rPr lang="ru-RU" sz="1200" dirty="0" smtClean="0"/>
              <a:t> - С.37.</a:t>
            </a:r>
            <a:endParaRPr lang="ru-RU" sz="1200" dirty="0"/>
          </a:p>
          <a:p>
            <a:pPr algn="just">
              <a:lnSpc>
                <a:spcPct val="110000"/>
              </a:lnSpc>
            </a:pPr>
            <a:endParaRPr lang="uk-UA" sz="2000" dirty="0" smtClean="0"/>
          </a:p>
          <a:p>
            <a:pPr marL="0" indent="0" algn="just">
              <a:lnSpc>
                <a:spcPct val="110000"/>
              </a:lnSpc>
              <a:buNone/>
            </a:pPr>
            <a:endParaRPr lang="uk-UA" sz="2000" dirty="0"/>
          </a:p>
          <a:p>
            <a:pPr algn="just">
              <a:lnSpc>
                <a:spcPct val="110000"/>
              </a:lnSpc>
            </a:pPr>
            <a:endParaRPr lang="uk-UA" sz="2000" dirty="0"/>
          </a:p>
          <a:p>
            <a:pPr algn="just">
              <a:lnSpc>
                <a:spcPct val="110000"/>
              </a:lnSpc>
            </a:pPr>
            <a:endParaRPr lang="uk-UA" sz="2000" dirty="0"/>
          </a:p>
        </p:txBody>
      </p:sp>
      <p:sp>
        <p:nvSpPr>
          <p:cNvPr id="4" name="Місце для номера слайда 3">
            <a:extLst>
              <a:ext uri="{FF2B5EF4-FFF2-40B4-BE49-F238E27FC236}">
                <a16:creationId xmlns:a16="http://schemas.microsoft.com/office/drawing/2014/main" xmlns="" id="{F9A16E8E-79E1-4B38-9077-790072E92FB3}"/>
              </a:ext>
            </a:extLst>
          </p:cNvPr>
          <p:cNvSpPr>
            <a:spLocks noGrp="1"/>
          </p:cNvSpPr>
          <p:nvPr>
            <p:ph type="sldNum" sz="quarter" idx="12"/>
          </p:nvPr>
        </p:nvSpPr>
        <p:spPr/>
        <p:txBody>
          <a:bodyPr/>
          <a:lstStyle/>
          <a:p>
            <a:fld id="{D19E0249-FE9F-4BCB-9A91-FA3685BA4489}" type="slidenum">
              <a:rPr lang="ru-RU" smtClean="0"/>
              <a:t>9</a:t>
            </a:fld>
            <a:endParaRPr lang="ru-RU"/>
          </a:p>
        </p:txBody>
      </p:sp>
      <p:sp>
        <p:nvSpPr>
          <p:cNvPr id="7" name="Заголовок 1">
            <a:extLst>
              <a:ext uri="{FF2B5EF4-FFF2-40B4-BE49-F238E27FC236}">
                <a16:creationId xmlns:a16="http://schemas.microsoft.com/office/drawing/2014/main" xmlns="" id="{9BB70DBF-FAE1-4610-B1EF-550C46475137}"/>
              </a:ext>
            </a:extLst>
          </p:cNvPr>
          <p:cNvSpPr>
            <a:spLocks noGrp="1"/>
          </p:cNvSpPr>
          <p:nvPr>
            <p:ph type="title"/>
          </p:nvPr>
        </p:nvSpPr>
        <p:spPr>
          <a:xfrm>
            <a:off x="0" y="95457"/>
            <a:ext cx="12192000" cy="539336"/>
          </a:xfrm>
        </p:spPr>
        <p:txBody>
          <a:bodyPr>
            <a:normAutofit fontScale="90000"/>
          </a:bodyPr>
          <a:lstStyle/>
          <a:p>
            <a:pPr algn="ctr"/>
            <a:r>
              <a:rPr lang="ru-RU" sz="3900" b="1" dirty="0">
                <a:latin typeface="+mn-lt"/>
              </a:rPr>
              <a:t>РЕЗЮМЕ</a:t>
            </a:r>
          </a:p>
        </p:txBody>
      </p:sp>
    </p:spTree>
    <p:extLst>
      <p:ext uri="{BB962C8B-B14F-4D97-AF65-F5344CB8AC3E}">
        <p14:creationId xmlns:p14="http://schemas.microsoft.com/office/powerpoint/2010/main" val="2267738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4573</Words>
  <Application>Microsoft Office PowerPoint</Application>
  <PresentationFormat>Широкоэкранный</PresentationFormat>
  <Paragraphs>449</Paragraphs>
  <Slides>63</Slides>
  <Notes>47</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63</vt:i4>
      </vt:variant>
    </vt:vector>
  </HeadingPairs>
  <TitlesOfParts>
    <vt:vector size="70" baseType="lpstr">
      <vt:lpstr>Aharoni</vt:lpstr>
      <vt:lpstr>Arial</vt:lpstr>
      <vt:lpstr>Calibri</vt:lpstr>
      <vt:lpstr>Calibri Light</vt:lpstr>
      <vt:lpstr>Open Sans</vt:lpstr>
      <vt:lpstr>Times New Roman</vt:lpstr>
      <vt:lpstr>Тема Office</vt:lpstr>
      <vt:lpstr>Соціально-демографічна характеристика Херсонської міської територіальної громади</vt:lpstr>
      <vt:lpstr>Умовні позначення та скорочення</vt:lpstr>
      <vt:lpstr>РЕЗЮМЕ</vt:lpstr>
      <vt:lpstr>РЕЗЮМЕ</vt:lpstr>
      <vt:lpstr>РЕЗЮМЕ</vt:lpstr>
      <vt:lpstr>Презентация PowerPoint</vt:lpstr>
      <vt:lpstr>РЕЗЮМЕ</vt:lpstr>
      <vt:lpstr>РЕЗЮМЕ</vt:lpstr>
      <vt:lpstr>РЕЗЮМЕ</vt:lpstr>
      <vt:lpstr>РЕЗЮМЕ</vt:lpstr>
      <vt:lpstr>РЕЗЮМЕ</vt:lpstr>
      <vt:lpstr>Презентация PowerPoint</vt:lpstr>
      <vt:lpstr>Презентация PowerPoint</vt:lpstr>
      <vt:lpstr>Динаміка чисельності наявного населення</vt:lpstr>
      <vt:lpstr>Порівняння ХМТГ, району, області за густотою населення</vt:lpstr>
      <vt:lpstr>Розподіл постійного населення області за віком та типом населення  (за оцінкою) на 01.01.2021 року </vt:lpstr>
      <vt:lpstr>Презентация PowerPoint</vt:lpstr>
      <vt:lpstr>Інтегральний регіональний індекс людського розвитку України у 2004-2017 роках</vt:lpstr>
      <vt:lpstr>Показники Інтегрального регіонального індексу людського розвитку Херсонської області у 2013 році</vt:lpstr>
      <vt:lpstr>Показники Інтегрального регіонального індексу людського розвитку Херсонської області у 2017 році</vt:lpstr>
      <vt:lpstr>Динаміка інтегрального індексу людського розвитку Херсонської області</vt:lpstr>
      <vt:lpstr>Індекс регіонального людського розвитку України в 2020</vt:lpstr>
      <vt:lpstr>Презентация PowerPoint</vt:lpstr>
      <vt:lpstr>ДОБРОБУТ ТА ГІДНІ УМОВИ ПРАЦІ</vt:lpstr>
      <vt:lpstr>Динаміка чисельності населення області</vt:lpstr>
      <vt:lpstr>Прогноз чисельності населення області</vt:lpstr>
      <vt:lpstr>Динаміка чисельності населення ХМТГ</vt:lpstr>
      <vt:lpstr>Прогноз чисельності населення ХМТГ</vt:lpstr>
      <vt:lpstr>Динаміка чисельності населення м. Херсон</vt:lpstr>
      <vt:lpstr>Прогноз чисельності населення м. Херсон</vt:lpstr>
      <vt:lpstr>Віковий розподіл населення області та м. Херсон на 01.01.2021 рік, осіб</vt:lpstr>
      <vt:lpstr>Статево-віковий розподіл населення області та м. Херсон на 01.01.2021 рік, осіб</vt:lpstr>
      <vt:lpstr>Статево-віковий розподіл населення області на 01.01.2021 рік, осіб</vt:lpstr>
      <vt:lpstr>Статево-віковий розподіл населення м. Херсон на 01.01.2021 рік, осіб</vt:lpstr>
      <vt:lpstr>Середній вік населення ХМТГ на 01.01.2021 року</vt:lpstr>
      <vt:lpstr>ДОВГЕ ТА ЗДОРОВЕ ЖИТТЯ</vt:lpstr>
      <vt:lpstr>ДОВГЕ ТА ЗДОРОВЕ ЖИТТЯ</vt:lpstr>
      <vt:lpstr>Народжуваність та смертність міського населення Херсонської області у 2010–2020 роках</vt:lpstr>
      <vt:lpstr>Народжуваність, смертність та природний приріст (скорочення) населення ХМТГ</vt:lpstr>
      <vt:lpstr>Народжуваність та смертність населення у ХМТГ та області у 2020 році</vt:lpstr>
      <vt:lpstr>Міграційний рух населення ХМТГ (2015-2020)</vt:lpstr>
      <vt:lpstr>Чи замислювалися Ви про можливість поїхати на роботу за кордон?</vt:lpstr>
      <vt:lpstr>Динаміка бюджету ХМТГ по видатках (2018-2020), млн грн</vt:lpstr>
      <vt:lpstr>Динаміка середньої заробітної плати (2017-2020), грн.</vt:lpstr>
      <vt:lpstr>ДОБРОБУТ ТА ГІДНІ УМОВИ ПРАЦІ</vt:lpstr>
      <vt:lpstr>Динаміка зайнятості у Херсонській області, тис. осіб</vt:lpstr>
      <vt:lpstr>Статистика неформальної зайнятості в Україні у 2020 році</vt:lpstr>
      <vt:lpstr>Динаміка чисельності пенсіонерів області (2015-2020), осіб</vt:lpstr>
      <vt:lpstr>ОСВІТА</vt:lpstr>
      <vt:lpstr>Заклади дошкільної та середньої освіти ХМТГ (2020)</vt:lpstr>
      <vt:lpstr>Заклади дошкільної та середньої освіти ХМТГ (2020)</vt:lpstr>
      <vt:lpstr>Завантаженість закладів дошкільної освіти (дітей на 100 місць)</vt:lpstr>
      <vt:lpstr>Кількість учнів та викладачів закладів загальної середньої освіти </vt:lpstr>
      <vt:lpstr>Випускники закладів вищої освіти ХМТГ</vt:lpstr>
      <vt:lpstr>Кількість перевезених пасажирів на залізничному транспорті (1995-2020)</vt:lpstr>
      <vt:lpstr>Кількість перевезених пасажирів на автомобільному транспорті (1995-2020)</vt:lpstr>
      <vt:lpstr>Наповненість лікарень ХМТГ станом на 01.01.2021, %</vt:lpstr>
      <vt:lpstr>Як змінилася якість надання медичних послуг у Вашому населеному пункті після реформи системи охорони здоров'я?</vt:lpstr>
      <vt:lpstr>Як Ви оцінюєте стан екології в Вашому регіоні?</vt:lpstr>
      <vt:lpstr>Чи відчуваєте Ви зміни в своєму населеному пункті після реформи децентралізації?</vt:lpstr>
      <vt:lpstr>Які проблеми і протиріччя можна спостерігати у Вашому місті?</vt:lpstr>
      <vt:lpstr>Оцініть рівень довіри до наступних інститутів</vt:lpstr>
      <vt:lpstr>Чи стикалися Ви с проявами корупції?</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2021-10-25T12:10:23Z</dcterms:created>
  <dcterms:modified xsi:type="dcterms:W3CDTF">2021-11-03T08:17:56Z</dcterms:modified>
</cp:coreProperties>
</file>