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</p:sldMasterIdLst>
  <p:sldIdLst>
    <p:sldId id="256" r:id="rId9"/>
    <p:sldId id="279" r:id="rId10"/>
    <p:sldId id="277" r:id="rId11"/>
    <p:sldId id="276" r:id="rId12"/>
    <p:sldId id="258" r:id="rId13"/>
    <p:sldId id="262" r:id="rId14"/>
    <p:sldId id="263" r:id="rId15"/>
    <p:sldId id="264" r:id="rId16"/>
    <p:sldId id="274" r:id="rId17"/>
    <p:sldId id="267" r:id="rId18"/>
    <p:sldId id="265" r:id="rId19"/>
    <p:sldId id="280" r:id="rId20"/>
    <p:sldId id="281" r:id="rId21"/>
    <p:sldId id="284" r:id="rId22"/>
    <p:sldId id="285" r:id="rId23"/>
    <p:sldId id="278" r:id="rId24"/>
    <p:sldId id="283" r:id="rId2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лит" initials="Э" lastIdx="1" clrIdx="0">
    <p:extLst>
      <p:ext uri="{19B8F6BF-5375-455C-9EA6-DF929625EA0E}">
        <p15:presenceInfo xmlns:p15="http://schemas.microsoft.com/office/powerpoint/2012/main" userId="Элит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14F1F3D-381F-4E0C-9DAE-F9F8B4D71F2B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4E296CB-3150-41B3-982D-3AEC4D7FF24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80CFDEE-432B-4707-86F1-81916DE1B7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51309A3-B16E-4D29-896F-F366D6B641F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101CA64-F10E-4E63-A71E-D69BDCC7479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E8214545-9E44-4B51-8E6B-A21BDCD4B50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33CC9E6B-13B6-4464-AD2F-56E4D743D65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4F47485-E8E4-46CD-8B86-5AC0EA86F2C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0D685E9-5214-4454-8E58-3FEAEAD62DBB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778E80A-E233-4D0C-B0A2-6F3274B32515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DE3EE52-9C4E-4952-BD2D-FB5A825ECC0C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3B770CB-4738-434A-8706-3F5C7B520F66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5749171-07A5-4E76-B273-84FFFB7E9833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28" name="PlaceHolder 2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B07A41D-6A22-4291-AD07-5606C85ABA74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  <p:sp>
        <p:nvSpPr>
          <p:cNvPr id="3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uk-UA" sz="4400" b="0" strike="noStrike" spc="-1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solidFill>
                  <a:srgbClr val="000000"/>
                </a:solidFill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solidFill>
                  <a:srgbClr val="000000"/>
                </a:solidFill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solidFill>
                  <a:srgbClr val="000000"/>
                </a:solidFill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E26C31D-E997-4B70-9957-96474031438D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uk-UA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CB63BF0-25B6-47DE-805E-928E5AE0505F}" type="slidenum">
              <a:rPr lang="uk-UA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&lt;дата/час&gt;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entervasilenko.ua/kurinnya-tysk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84;p1"/>
          <p:cNvPicPr/>
          <p:nvPr/>
        </p:nvPicPr>
        <p:blipFill>
          <a:blip r:embed="rId2"/>
          <a:stretch/>
        </p:blipFill>
        <p:spPr>
          <a:xfrm>
            <a:off x="6095880" y="0"/>
            <a:ext cx="6094800" cy="6856920"/>
          </a:xfrm>
          <a:prstGeom prst="rect">
            <a:avLst/>
          </a:prstGeom>
          <a:ln w="0">
            <a:noFill/>
          </a:ln>
        </p:spPr>
      </p:pic>
      <p:sp>
        <p:nvSpPr>
          <p:cNvPr id="39" name="Google Shape;86;p1"/>
          <p:cNvSpPr/>
          <p:nvPr/>
        </p:nvSpPr>
        <p:spPr>
          <a:xfrm>
            <a:off x="214560" y="1376159"/>
            <a:ext cx="5391110" cy="51999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4800" b="1" strike="noStrike" spc="-1" dirty="0">
                <a:solidFill>
                  <a:schemeClr val="dk1"/>
                </a:solidFill>
                <a:latin typeface="IBM Plex Sans "/>
                <a:ea typeface="IBM Plex Sans SemiBold"/>
              </a:rPr>
              <a:t>ПРЕЗЕНТАЦІЯ  ХЕРСОНСЬКОГО РАЙОННОГО ВІДДІЛУ</a:t>
            </a:r>
            <a:endParaRPr lang="uk-UA" sz="4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uk-UA" sz="2000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000" b="1" strike="noStrike" spc="-1" dirty="0" smtClean="0">
                <a:solidFill>
                  <a:srgbClr val="000000"/>
                </a:solidFill>
                <a:latin typeface="IBM Plex Sans SemiBold"/>
              </a:rPr>
              <a:t>Фельдшера санітарного</a:t>
            </a:r>
            <a:endParaRPr lang="uk-UA" sz="2000" b="1" strike="noStrike" spc="-1" dirty="0">
              <a:solidFill>
                <a:srgbClr val="000000"/>
              </a:solidFill>
              <a:latin typeface="IBM Plex Sans SemiBold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000" b="1" strike="noStrike" spc="-1" dirty="0">
                <a:solidFill>
                  <a:schemeClr val="dk1"/>
                </a:solidFill>
                <a:latin typeface="IBM Plex Sans "/>
                <a:ea typeface="IBM Plex Sans SemiBold"/>
              </a:rPr>
              <a:t>Херсонського районного відділу </a:t>
            </a:r>
            <a:endParaRPr lang="uk-UA" sz="2000" b="0" strike="noStrike" spc="-1" dirty="0">
              <a:solidFill>
                <a:srgbClr val="000000"/>
              </a:solidFill>
              <a:latin typeface="IBM Plex Sans 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000" b="1" strike="noStrike" spc="-1" dirty="0">
                <a:solidFill>
                  <a:schemeClr val="dk1"/>
                </a:solidFill>
                <a:latin typeface="IBM Plex Sans "/>
                <a:ea typeface="IBM Plex Sans SemiBold"/>
              </a:rPr>
              <a:t>ДУ «Херсонський обласний центр контролю та профілактики хвороб МОЗ України»</a:t>
            </a:r>
            <a:endParaRPr lang="uk-UA" sz="2000" b="0" strike="noStrike" spc="-1" dirty="0">
              <a:solidFill>
                <a:srgbClr val="000000"/>
              </a:solidFill>
              <a:latin typeface="IBM Plex Sans 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000" b="1" spc="-1" dirty="0" smtClean="0">
                <a:solidFill>
                  <a:schemeClr val="dk1"/>
                </a:solidFill>
                <a:latin typeface="IBM Plex Sans "/>
              </a:rPr>
              <a:t>Тетяни</a:t>
            </a:r>
            <a:r>
              <a:rPr lang="uk-UA" sz="2000" b="1" strike="noStrike" spc="-1" dirty="0" smtClean="0">
                <a:solidFill>
                  <a:schemeClr val="dk1"/>
                </a:solidFill>
                <a:latin typeface="IBM Plex Sans "/>
              </a:rPr>
              <a:t> </a:t>
            </a:r>
            <a:r>
              <a:rPr lang="uk-UA" sz="2000" b="1" strike="noStrike" spc="-1" dirty="0" err="1" smtClean="0">
                <a:solidFill>
                  <a:schemeClr val="dk1"/>
                </a:solidFill>
                <a:latin typeface="IBM Plex Sans "/>
              </a:rPr>
              <a:t>Багненко</a:t>
            </a:r>
            <a:endParaRPr lang="uk-UA" sz="2000" b="0" strike="noStrike" spc="-1" dirty="0">
              <a:solidFill>
                <a:srgbClr val="000000"/>
              </a:solidFill>
              <a:latin typeface="IBM Plex Sans "/>
            </a:endParaRPr>
          </a:p>
        </p:txBody>
      </p:sp>
      <p:pic>
        <p:nvPicPr>
          <p:cNvPr id="40" name="Рисунок 2"/>
          <p:cNvPicPr/>
          <p:nvPr/>
        </p:nvPicPr>
        <p:blipFill>
          <a:blip r:embed="rId3"/>
          <a:stretch/>
        </p:blipFill>
        <p:spPr>
          <a:xfrm>
            <a:off x="589680" y="423360"/>
            <a:ext cx="2191680" cy="102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115;p5"/>
          <p:cNvPicPr/>
          <p:nvPr/>
        </p:nvPicPr>
        <p:blipFill>
          <a:blip r:embed="rId2"/>
          <a:stretch/>
        </p:blipFill>
        <p:spPr>
          <a:xfrm>
            <a:off x="-154744" y="33084"/>
            <a:ext cx="12346744" cy="7175880"/>
          </a:xfrm>
          <a:prstGeom prst="rect">
            <a:avLst/>
          </a:prstGeom>
          <a:ln w="0">
            <a:noFill/>
          </a:ln>
        </p:spPr>
      </p:pic>
      <p:pic>
        <p:nvPicPr>
          <p:cNvPr id="83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78E31C-B0BB-472E-9355-5FFECE4B69C1}"/>
              </a:ext>
            </a:extLst>
          </p:cNvPr>
          <p:cNvSpPr/>
          <p:nvPr/>
        </p:nvSpPr>
        <p:spPr>
          <a:xfrm>
            <a:off x="689811" y="1252801"/>
            <a:ext cx="5433557" cy="5967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1F1F1F"/>
                </a:solidFill>
                <a:latin typeface="Google Sans"/>
              </a:rPr>
              <a:t>Тютюновий</a:t>
            </a:r>
            <a:r>
              <a:rPr lang="ru-RU" dirty="0" smtClean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дим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є фактором </a:t>
            </a:r>
            <a:r>
              <a:rPr lang="ru-RU" dirty="0" err="1">
                <a:solidFill>
                  <a:srgbClr val="040C28"/>
                </a:solidFill>
                <a:latin typeface="Google Sans"/>
              </a:rPr>
              <a:t>забруднення</a:t>
            </a:r>
            <a:r>
              <a:rPr lang="ru-RU" dirty="0">
                <a:solidFill>
                  <a:srgbClr val="040C28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040C28"/>
                </a:solidFill>
                <a:latin typeface="Google Sans"/>
              </a:rPr>
              <a:t>повітря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 та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містить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три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види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парникових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газів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: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двоокис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вуглецю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, метан та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оксиди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азоту,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які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забруднюють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навколишнє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середовище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як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усередині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приміщень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, так і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зовні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. За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даними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ВООЗ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виробництво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dirty="0">
                <a:solidFill>
                  <a:srgbClr val="040C28"/>
                </a:solidFill>
                <a:latin typeface="Google Sans"/>
              </a:rPr>
              <a:t>тютюну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 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стає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причиною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викидів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обсягом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84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мільйонів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тон в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еквіваленті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вуглекислого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газу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щорічно</a:t>
            </a:r>
            <a:r>
              <a:rPr lang="ru-RU" dirty="0" smtClean="0">
                <a:solidFill>
                  <a:srgbClr val="1F1F1F"/>
                </a:solidFill>
                <a:latin typeface="Google Sans"/>
              </a:rPr>
              <a:t>.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Тютюнова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промисловість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тих,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найбільше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лобіюють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тютюну 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обмеженим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вони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людей, 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погіршують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 люди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курять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спробувати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й для того,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навколишнє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333333"/>
              </a:solidFill>
              <a:latin typeface="IBM Plex Sans 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IBM Plex Sans "/>
              </a:rPr>
              <a:t>  </a:t>
            </a:r>
            <a:endParaRPr lang="ru-RU" dirty="0">
              <a:latin typeface="IBM Plex Sans 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684" y="226080"/>
            <a:ext cx="5450296" cy="63647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115;p5"/>
          <p:cNvPicPr/>
          <p:nvPr/>
        </p:nvPicPr>
        <p:blipFill>
          <a:blip r:embed="rId2"/>
          <a:stretch/>
        </p:blipFill>
        <p:spPr>
          <a:xfrm>
            <a:off x="0" y="10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77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65222" y="1310020"/>
            <a:ext cx="5630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3049" y="1956352"/>
            <a:ext cx="6345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>
              <a:solidFill>
                <a:srgbClr val="000000"/>
              </a:solidFill>
              <a:latin typeface="IBM Plex Sans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5222" y="1310019"/>
            <a:ext cx="5630778" cy="5579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Відмова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часу. Як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послідовних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труднощі</a:t>
            </a:r>
            <a:r>
              <a:rPr lang="ru-RU" sz="115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того,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досягти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позбутися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пройти 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b="1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етапів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1.Люди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знаходяться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задумуються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над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навіть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готові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захищати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свою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залежність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мотивуючи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складно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курці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розглядають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можливість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найближчому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майбутньому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наприклад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найближчі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півроку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навіть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швидше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744" y="1310020"/>
            <a:ext cx="58293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115;p5"/>
          <p:cNvPicPr/>
          <p:nvPr/>
        </p:nvPicPr>
        <p:blipFill>
          <a:blip r:embed="rId2"/>
          <a:stretch/>
        </p:blipFill>
        <p:spPr>
          <a:xfrm>
            <a:off x="-12292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C6C76-9997-4F80-8CD0-B301046130E2}"/>
              </a:ext>
            </a:extLst>
          </p:cNvPr>
          <p:cNvSpPr/>
          <p:nvPr/>
        </p:nvSpPr>
        <p:spPr>
          <a:xfrm>
            <a:off x="641684" y="1252800"/>
            <a:ext cx="47898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курець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приймає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рішення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готовий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зробити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усвідомлює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шкода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більшою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ніж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переваги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здійснює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маленькі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кроки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напрямку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припинення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4.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курець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здійснює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конкретні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для того,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позбутися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залежності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Тобто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остання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сигарета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викурена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далі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бути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боротьба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синдромом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відміни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самозаохочення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нагороди за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кожен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день без сигарет,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підтримка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друзів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близьких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стадії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головне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завдання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колишнього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курця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утриматися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спокуси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зірватися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закурити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знову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Як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і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попередньому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етапі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потрібно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докладати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певних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зусиль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для того,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життя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без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сигарети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стало новою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звичкою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 </a:t>
            </a: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dirty="0">
              <a:latin typeface="IBM Plex Sans 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273" y="1365551"/>
            <a:ext cx="5165950" cy="48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8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115;p5"/>
          <p:cNvPicPr/>
          <p:nvPr/>
        </p:nvPicPr>
        <p:blipFill>
          <a:blip r:embed="rId2"/>
          <a:stretch/>
        </p:blipFill>
        <p:spPr>
          <a:xfrm>
            <a:off x="960" y="10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812D14-6729-4105-A02B-15D6AA06F8FA}"/>
              </a:ext>
            </a:extLst>
          </p:cNvPr>
          <p:cNvSpPr/>
          <p:nvPr/>
        </p:nvSpPr>
        <p:spPr>
          <a:xfrm>
            <a:off x="433137" y="1252800"/>
            <a:ext cx="5582652" cy="553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того,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підтримувати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мотивованість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припинення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розібратися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 причини є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пріоритетними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5D5D5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причинами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вагомими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причинами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кинути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негативно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шкіру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дозволяючи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нормально «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сухою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набуває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сіруватого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Через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надмірну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очей та рота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зморшки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жовтіють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кінчики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погіршується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789" y="1411705"/>
            <a:ext cx="6000750" cy="48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115;p5"/>
          <p:cNvPicPr/>
          <p:nvPr/>
        </p:nvPicPr>
        <p:blipFill>
          <a:blip r:embed="rId2"/>
          <a:stretch/>
        </p:blipFill>
        <p:spPr>
          <a:xfrm>
            <a:off x="960" y="10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812D14-6729-4105-A02B-15D6AA06F8FA}"/>
              </a:ext>
            </a:extLst>
          </p:cNvPr>
          <p:cNvSpPr/>
          <p:nvPr/>
        </p:nvSpPr>
        <p:spPr>
          <a:xfrm>
            <a:off x="625641" y="1090863"/>
            <a:ext cx="6320591" cy="6969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Часті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застуди і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бронхіт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Курці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хворіють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ГРЗ, ГРВІ,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бронхіти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палить,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порушені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дихальні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отрут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Тютюн при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горінні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випаровування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хімікатів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аерозолю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окислювачі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канцерогени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чадний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газ.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Сигаретний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відкладенню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дихальних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шляхах.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свою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непоправної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респіраторній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Унаслідок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кисневого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голодування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курців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підвищена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еритроцитів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щільною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в’язкою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Дихальна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система та сон: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Курці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кашляють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сну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вранці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кашель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перерости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задуху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Раз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любителям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нікотину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флюорографію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підвищує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захворіти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рак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легенів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202" y="1252800"/>
            <a:ext cx="4791827" cy="47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94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115;p5"/>
          <p:cNvPicPr/>
          <p:nvPr/>
        </p:nvPicPr>
        <p:blipFill>
          <a:blip r:embed="rId2"/>
          <a:stretch/>
        </p:blipFill>
        <p:spPr>
          <a:xfrm>
            <a:off x="960" y="10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2812D14-6729-4105-A02B-15D6AA06F8FA}"/>
              </a:ext>
            </a:extLst>
          </p:cNvPr>
          <p:cNvSpPr/>
          <p:nvPr/>
        </p:nvSpPr>
        <p:spPr>
          <a:xfrm>
            <a:off x="433137" y="1252800"/>
            <a:ext cx="5582652" cy="4941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Гармональний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фон: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статевих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гормонів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чоловіків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потенцію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Гормональний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фон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порушується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125"/>
              </a:spcAft>
            </a:pP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паління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посилений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викид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кров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адреналіноподібних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випадках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ушкодження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судинної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стінки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міокарда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вкрай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несприятливо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судинну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стінку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сам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спазмам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артерій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серця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нижніх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кінцівок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Все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послужити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безпосередньою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причиною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інфаркту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міокарда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965" y="1252799"/>
            <a:ext cx="5278813" cy="41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8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15;p5"/>
          <p:cNvPicPr/>
          <p:nvPr/>
        </p:nvPicPr>
        <p:blipFill>
          <a:blip r:embed="rId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7"/>
          <p:cNvPicPr/>
          <p:nvPr/>
        </p:nvPicPr>
        <p:blipFill>
          <a:blip r:embed="rId3"/>
          <a:stretch/>
        </p:blipFill>
        <p:spPr>
          <a:xfrm>
            <a:off x="0" y="395280"/>
            <a:ext cx="2191680" cy="102672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A42C8D-52A1-4149-836F-7FCD697D9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0"/>
          <a:stretch/>
        </p:blipFill>
        <p:spPr bwMode="auto">
          <a:xfrm>
            <a:off x="24892001" y="4132543"/>
            <a:ext cx="3919841" cy="57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765" y="1422001"/>
            <a:ext cx="998668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dirty="0" err="1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Відмовитися</a:t>
            </a:r>
            <a:r>
              <a:rPr lang="ru-RU" sz="4000" b="1" dirty="0" smtClean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0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sz="40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40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187" y="2684136"/>
            <a:ext cx="2604172" cy="1950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793" y="2750811"/>
            <a:ext cx="2930575" cy="1883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91" y="2750812"/>
            <a:ext cx="3387511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0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5;p5">
            <a:extLst>
              <a:ext uri="{FF2B5EF4-FFF2-40B4-BE49-F238E27FC236}">
                <a16:creationId xmlns:a16="http://schemas.microsoft.com/office/drawing/2014/main" id="{FFD933DE-5713-4C87-9A6E-D1A99F3EE3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01CA9F-2BAC-4685-977F-B4CDD365EFBC}"/>
              </a:ext>
            </a:extLst>
          </p:cNvPr>
          <p:cNvSpPr/>
          <p:nvPr/>
        </p:nvSpPr>
        <p:spPr>
          <a:xfrm>
            <a:off x="478302" y="1842867"/>
            <a:ext cx="114651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uk-UA" sz="4400" b="1" spc="-1" dirty="0">
                <a:solidFill>
                  <a:schemeClr val="dk1"/>
                </a:solidFill>
                <a:latin typeface="IBM Plex Sans SemiBold"/>
                <a:ea typeface="IBM Plex Sans SemiBold"/>
              </a:rPr>
              <a:t>Передбачити загрози. </a:t>
            </a:r>
          </a:p>
          <a:p>
            <a:pPr algn="ctr">
              <a:tabLst>
                <a:tab pos="0" algn="l"/>
              </a:tabLst>
            </a:pPr>
            <a:r>
              <a:rPr lang="uk-UA" sz="4400" b="1" spc="-1" dirty="0">
                <a:solidFill>
                  <a:schemeClr val="dk1"/>
                </a:solidFill>
                <a:latin typeface="IBM Plex Sans SemiBold"/>
                <a:ea typeface="IBM Plex Sans SemiBold"/>
              </a:rPr>
              <a:t>Захистити здоров'я.  Зберегти майбутнє</a:t>
            </a:r>
            <a:endParaRPr lang="ru-RU" sz="4400" dirty="0"/>
          </a:p>
        </p:txBody>
      </p:sp>
      <p:pic>
        <p:nvPicPr>
          <p:cNvPr id="6" name="Рисунок 18">
            <a:extLst>
              <a:ext uri="{FF2B5EF4-FFF2-40B4-BE49-F238E27FC236}">
                <a16:creationId xmlns:a16="http://schemas.microsoft.com/office/drawing/2014/main" id="{B146540C-9D61-48D2-A9D0-D8FF3E23665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20000" y="4821120"/>
            <a:ext cx="3317400" cy="1658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0717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15;p5"/>
          <p:cNvPicPr/>
          <p:nvPr/>
        </p:nvPicPr>
        <p:blipFill>
          <a:blip r:embed="rId2"/>
          <a:stretch/>
        </p:blipFill>
        <p:spPr>
          <a:xfrm>
            <a:off x="-285750" y="7938"/>
            <a:ext cx="12477750" cy="6850062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7"/>
          <p:cNvPicPr/>
          <p:nvPr/>
        </p:nvPicPr>
        <p:blipFill>
          <a:blip r:embed="rId3"/>
          <a:stretch/>
        </p:blipFill>
        <p:spPr>
          <a:xfrm>
            <a:off x="0" y="3952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AA9622-B08D-4321-911B-225F7C108167}"/>
              </a:ext>
            </a:extLst>
          </p:cNvPr>
          <p:cNvSpPr/>
          <p:nvPr/>
        </p:nvSpPr>
        <p:spPr>
          <a:xfrm>
            <a:off x="2695073" y="2413338"/>
            <a:ext cx="78606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solidFill>
                  <a:srgbClr val="333333"/>
                </a:solidFill>
                <a:latin typeface="IBM Plex Sans SemiBold"/>
              </a:rPr>
              <a:t>Шкода куріння.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BM Plex Sans SemiBold"/>
              </a:rPr>
              <a:t>Наслідки</a:t>
            </a:r>
            <a:r>
              <a:rPr kumimoji="0" lang="uk-UA" sz="4800" b="1" i="0" u="none" strike="noStrike" kern="1200" cap="none" spc="0" normalizeH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BM Plex Sans SemiBold"/>
              </a:rPr>
              <a:t> куріння на організм людини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SemiBold"/>
            </a:endParaRPr>
          </a:p>
        </p:txBody>
      </p:sp>
      <p:sp>
        <p:nvSpPr>
          <p:cNvPr id="6" name="AutoShape 2" descr="Презентація &quot;Мій план здрового способу життя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езентація &quot;Мій план здрового способу життя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2916" y="1485491"/>
            <a:ext cx="2875719" cy="1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6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15;p5"/>
          <p:cNvPicPr/>
          <p:nvPr/>
        </p:nvPicPr>
        <p:blipFill>
          <a:blip r:embed="rId2"/>
          <a:stretch/>
        </p:blipFill>
        <p:spPr>
          <a:xfrm>
            <a:off x="0" y="-235440"/>
            <a:ext cx="12191040" cy="709344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7"/>
          <p:cNvPicPr/>
          <p:nvPr/>
        </p:nvPicPr>
        <p:blipFill>
          <a:blip r:embed="rId3"/>
          <a:stretch/>
        </p:blipFill>
        <p:spPr>
          <a:xfrm>
            <a:off x="0" y="3952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86F6F2-DF50-428D-A191-7DD2EB2DD83E}"/>
              </a:ext>
            </a:extLst>
          </p:cNvPr>
          <p:cNvSpPr/>
          <p:nvPr/>
        </p:nvSpPr>
        <p:spPr>
          <a:xfrm>
            <a:off x="633046" y="1422000"/>
            <a:ext cx="51183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Більшість людей знає, що </a:t>
            </a:r>
            <a:r>
              <a:rPr lang="uk-UA" b="1" dirty="0" smtClean="0">
                <a:solidFill>
                  <a:srgbClr val="333333"/>
                </a:solidFill>
                <a:latin typeface="IBM Plex Sans "/>
              </a:rPr>
              <a:t>куріння – шкідлива звичка, </a:t>
            </a:r>
            <a:r>
              <a:rPr lang="uk-UA" dirty="0" smtClean="0">
                <a:solidFill>
                  <a:srgbClr val="333333"/>
                </a:solidFill>
                <a:latin typeface="IBM Plex Sans "/>
              </a:rPr>
              <a:t>але не багато хто розуміє, до чого призводить куріння в дійсності.</a:t>
            </a:r>
          </a:p>
          <a:p>
            <a:r>
              <a:rPr lang="uk-UA" b="1" dirty="0" smtClean="0">
                <a:solidFill>
                  <a:srgbClr val="333333"/>
                </a:solidFill>
                <a:latin typeface="IBM Plex Sans "/>
              </a:rPr>
              <a:t>Не існує безпечного куріння</a:t>
            </a:r>
            <a:r>
              <a:rPr lang="uk-UA" dirty="0" smtClean="0">
                <a:solidFill>
                  <a:srgbClr val="333333"/>
                </a:solidFill>
                <a:latin typeface="IBM Plex Sans "/>
              </a:rPr>
              <a:t>. Крім ризику розвитку раку </a:t>
            </a:r>
            <a:r>
              <a:rPr lang="uk-UA" dirty="0" err="1" smtClean="0">
                <a:solidFill>
                  <a:srgbClr val="333333"/>
                </a:solidFill>
                <a:latin typeface="IBM Plex Sans "/>
              </a:rPr>
              <a:t>легенів</a:t>
            </a:r>
            <a:r>
              <a:rPr lang="uk-UA" dirty="0" smtClean="0">
                <a:solidFill>
                  <a:srgbClr val="333333"/>
                </a:solidFill>
                <a:latin typeface="IBM Plex Sans "/>
              </a:rPr>
              <a:t>, ішемічної хвороби серця, серцевого нападу та інсульту, куріння може пошкодити практично будь який орган в організмі, що призводить до лейкемії і ракових захворювань нирок, підшлункової залози, сечового міхура, горла, рота і матки.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Куріння може зашкодити дихальним шляхам, викликаючи хронічний бронхіт і ускладнене дихання.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Куріння також підвищує кров'яний тиск і рівень холестерину, знижує щільність кісткової тканини у жінок. 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Куріння збільшує ризик безпліддя, передчасних пологів, </a:t>
            </a:r>
            <a:r>
              <a:rPr lang="uk-UA" dirty="0" err="1" smtClean="0">
                <a:solidFill>
                  <a:srgbClr val="333333"/>
                </a:solidFill>
                <a:latin typeface="IBM Plex Sans "/>
              </a:rPr>
              <a:t>мертвонародження</a:t>
            </a:r>
            <a:r>
              <a:rPr lang="uk-UA" dirty="0" smtClean="0">
                <a:solidFill>
                  <a:srgbClr val="333333"/>
                </a:solidFill>
                <a:latin typeface="IBM Plex Sans "/>
              </a:rPr>
              <a:t> і синдрому раптової дитячої смерті.</a:t>
            </a:r>
            <a:endParaRPr lang="ru-RU" dirty="0" smtClean="0">
              <a:solidFill>
                <a:srgbClr val="333333"/>
              </a:solidFill>
              <a:latin typeface="IBM Plex Sans "/>
            </a:endParaRPr>
          </a:p>
          <a:p>
            <a:endParaRPr lang="ru-RU" dirty="0">
              <a:solidFill>
                <a:srgbClr val="333333"/>
              </a:solidFill>
              <a:latin typeface="IBM Plex Sans 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579" y="930441"/>
            <a:ext cx="6112041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15;p5"/>
          <p:cNvPicPr/>
          <p:nvPr/>
        </p:nvPicPr>
        <p:blipFill>
          <a:blip r:embed="rId2"/>
          <a:stretch/>
        </p:blipFill>
        <p:spPr>
          <a:xfrm>
            <a:off x="-1" y="0"/>
            <a:ext cx="12192001" cy="6857999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7"/>
          <p:cNvPicPr/>
          <p:nvPr/>
        </p:nvPicPr>
        <p:blipFill>
          <a:blip r:embed="rId3"/>
          <a:stretch/>
        </p:blipFill>
        <p:spPr>
          <a:xfrm>
            <a:off x="0" y="3952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78516C-FF02-4768-82A2-DD1A89B727BC}"/>
              </a:ext>
            </a:extLst>
          </p:cNvPr>
          <p:cNvSpPr/>
          <p:nvPr/>
        </p:nvSpPr>
        <p:spPr>
          <a:xfrm>
            <a:off x="368969" y="1422001"/>
            <a:ext cx="60100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Куріння сигарет завдає шкоди відразу декільком системам органів: Шкіра, Нігті, Зуби, Десна, Волосся, Очі, Кістки, Легені, Серце, Мозок, Печінка.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Швидше за все куріння призводить до розвитку хронічного обструктивного захворювання легень (ХОЗЛ) – стан, який складно діагностувати на ранній стадії і його практично неможливо вилікувати, однак можна уповільнити або запобігти, якщо вчасно кинути палити.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ХОЗЛ призводить до безліч важких наслідків, таких як хронічний бронхіт та емфізема.</a:t>
            </a:r>
          </a:p>
          <a:p>
            <a:r>
              <a:rPr lang="uk-UA" dirty="0" smtClean="0">
                <a:solidFill>
                  <a:srgbClr val="333333"/>
                </a:solidFill>
                <a:latin typeface="IBM Plex Sans "/>
              </a:rPr>
              <a:t>Емфізема в свою чергу є причиною відомого симптому завзятого курця – кашлю курця.</a:t>
            </a:r>
            <a:endParaRPr lang="ru-RU" dirty="0">
              <a:latin typeface="IBM Plex Sans 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89" y="1144020"/>
            <a:ext cx="5789790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5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115;p5"/>
          <p:cNvPicPr/>
          <p:nvPr/>
        </p:nvPicPr>
        <p:blipFill>
          <a:blip r:embed="rId2"/>
          <a:stretch/>
        </p:blipFill>
        <p:spPr>
          <a:xfrm>
            <a:off x="-149400" y="-9144"/>
            <a:ext cx="12341400" cy="685692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6"/>
          <p:cNvPicPr/>
          <p:nvPr/>
        </p:nvPicPr>
        <p:blipFill>
          <a:blip r:embed="rId3"/>
          <a:stretch/>
        </p:blipFill>
        <p:spPr>
          <a:xfrm>
            <a:off x="154800" y="15192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46" name="TextBox 3"/>
          <p:cNvSpPr/>
          <p:nvPr/>
        </p:nvSpPr>
        <p:spPr>
          <a:xfrm>
            <a:off x="5683320" y="1350360"/>
            <a:ext cx="555552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sz="1800" dirty="0"/>
              <a:t/>
            </a:r>
            <a:br>
              <a:rPr sz="1800" dirty="0"/>
            </a:br>
            <a:endParaRPr lang="uk-UA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A1CA81-7B5B-44FF-A44A-3265260A4580}"/>
              </a:ext>
            </a:extLst>
          </p:cNvPr>
          <p:cNvSpPr/>
          <p:nvPr/>
        </p:nvSpPr>
        <p:spPr>
          <a:xfrm>
            <a:off x="154800" y="1178640"/>
            <a:ext cx="5109332" cy="501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9E9E9E"/>
                </a:solidFill>
                <a:latin typeface="Roboto"/>
              </a:rPr>
              <a:t/>
            </a:r>
            <a:br>
              <a:rPr lang="ru-RU" dirty="0">
                <a:solidFill>
                  <a:srgbClr val="9E9E9E"/>
                </a:solidFill>
                <a:latin typeface="Roboto"/>
              </a:rPr>
            </a:br>
            <a:r>
              <a:rPr lang="ru-RU" dirty="0" smtClean="0">
                <a:solidFill>
                  <a:srgbClr val="9E9E9E"/>
                </a:solidFill>
                <a:latin typeface="Roboto"/>
              </a:rPr>
              <a:t>      </a:t>
            </a:r>
            <a:r>
              <a:rPr lang="ru-RU" dirty="0" smtClean="0">
                <a:solidFill>
                  <a:srgbClr val="333333"/>
                </a:solidFill>
                <a:latin typeface="IBM Plex Sans "/>
              </a:rPr>
              <a:t>Часто кашель </a:t>
            </a:r>
            <a:r>
              <a:rPr lang="ru-RU" dirty="0" err="1" smtClean="0">
                <a:solidFill>
                  <a:srgbClr val="333333"/>
                </a:solidFill>
                <a:latin typeface="IBM Plex Sans "/>
              </a:rPr>
              <a:t>курця</a:t>
            </a:r>
            <a:r>
              <a:rPr lang="ru-RU" dirty="0" smtClean="0">
                <a:solidFill>
                  <a:srgbClr val="333333"/>
                </a:solidFill>
                <a:latin typeface="IBM Plex Sans "/>
              </a:rPr>
              <a:t> </a:t>
            </a:r>
            <a:r>
              <a:rPr lang="ru-RU" dirty="0" err="1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проявляється</a:t>
            </a:r>
            <a:r>
              <a:rPr lang="ru-RU" dirty="0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стадії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багаторічного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куріння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. В основному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цей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симптом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властивий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людям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похилого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віку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які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курили все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своє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життя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. На жаль,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ці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люди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помилково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вважають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так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настає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старість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 вони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старіють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набирають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вагу,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їм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стає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важче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дихати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з’являється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незначний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кашель.</a:t>
            </a:r>
            <a:r>
              <a:rPr lang="ru-RU" sz="1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ru-RU" dirty="0" err="1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Однак</a:t>
            </a:r>
            <a:r>
              <a:rPr lang="ru-RU" dirty="0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хочеться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акцентувати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увагу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на тому,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b="1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не </a:t>
            </a:r>
            <a:r>
              <a:rPr lang="ru-RU" b="1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існує</a:t>
            </a:r>
            <a:r>
              <a:rPr lang="ru-RU" b="1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«</a:t>
            </a:r>
            <a:r>
              <a:rPr lang="ru-RU" b="1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незначного</a:t>
            </a:r>
            <a:r>
              <a:rPr lang="ru-RU" b="1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кашлю»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Якщо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людина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курить,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або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колись курила, і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її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продовжує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турбувати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безпричинний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кашель – на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це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варто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звернути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увагу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обов’язково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звернутися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сімейного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лікаря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оцінки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стану і 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можливої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​​</a:t>
            </a:r>
            <a:r>
              <a:rPr lang="ru-RU" dirty="0" err="1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діагностики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ХОЗЛ.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333333"/>
              </a:solidFill>
              <a:effectLst/>
              <a:latin typeface="IBM Plex Sans 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90" y="1274954"/>
            <a:ext cx="6778752" cy="47248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115;p5"/>
          <p:cNvPicPr/>
          <p:nvPr/>
        </p:nvPicPr>
        <p:blipFill>
          <a:blip r:embed="rId2"/>
          <a:stretch/>
        </p:blipFill>
        <p:spPr>
          <a:xfrm>
            <a:off x="-25769" y="10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62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A0C188-F6DE-41EE-B392-2651411CAAB5}"/>
              </a:ext>
            </a:extLst>
          </p:cNvPr>
          <p:cNvSpPr/>
          <p:nvPr/>
        </p:nvSpPr>
        <p:spPr>
          <a:xfrm>
            <a:off x="240633" y="1477800"/>
            <a:ext cx="5335292" cy="348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Куріння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будь-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тютюнових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так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шкодить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Коли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курите, ваш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поглинає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нікотин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Тютюновий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дим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7 000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хімічних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щонайменше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250 є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токсичними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онкологічні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складу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отрути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комах, лаку для дерева,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містяться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щурячій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отруті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рідині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зняття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лаку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IBM Plex Sans 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924" y="862553"/>
            <a:ext cx="6421589" cy="49126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115;p5"/>
          <p:cNvPicPr/>
          <p:nvPr/>
        </p:nvPicPr>
        <p:blipFill>
          <a:blip r:embed="rId2"/>
          <a:stretch/>
        </p:blipFill>
        <p:spPr>
          <a:xfrm>
            <a:off x="960" y="0"/>
            <a:ext cx="12191040" cy="6969461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3138" y="1252800"/>
            <a:ext cx="5630778" cy="4549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Коли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людина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вдихає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сигаретний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дим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канцерогени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починають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циркулювати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крізь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все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її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тіло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починаючи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стравоходу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закінчуючи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такими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віддаленими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місцями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про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які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навіть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складно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подумати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ru-R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Правда в тому,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навіть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при тому,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популярність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паління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падає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воно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все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ще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залишається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єдиною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найбільшою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причиною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смерті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усьому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світі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якої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можна</a:t>
            </a:r>
            <a:r>
              <a:rPr lang="ru-RU" dirty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запобігти</a:t>
            </a:r>
            <a:r>
              <a:rPr lang="ru-RU" dirty="0" smtClean="0">
                <a:solidFill>
                  <a:srgbClr val="3D3D3D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Важливо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розуміти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відмова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від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куріння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може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поліпшити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якість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вашого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життя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фізично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емоційно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матеріально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Це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може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допомогти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вам і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оточуючим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дихати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краще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жити</a:t>
            </a:r>
            <a:r>
              <a:rPr lang="ru-RU" dirty="0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3D3D3D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довше</a:t>
            </a:r>
            <a:r>
              <a:rPr lang="ru-RU" dirty="0">
                <a:solidFill>
                  <a:srgbClr val="3D3D3D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16" y="1252800"/>
            <a:ext cx="5871410" cy="45491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115;p5"/>
          <p:cNvPicPr/>
          <p:nvPr/>
        </p:nvPicPr>
        <p:blipFill>
          <a:blip r:embed="rId2"/>
          <a:stretch/>
        </p:blipFill>
        <p:spPr>
          <a:xfrm>
            <a:off x="0" y="-169301"/>
            <a:ext cx="12191040" cy="747360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5"/>
          <p:cNvPicPr/>
          <p:nvPr/>
        </p:nvPicPr>
        <p:blipFill>
          <a:blip r:embed="rId3"/>
          <a:stretch/>
        </p:blipFill>
        <p:spPr>
          <a:xfrm>
            <a:off x="0" y="226080"/>
            <a:ext cx="2191680" cy="10267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360" y="1394851"/>
            <a:ext cx="6346434" cy="43161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9666" y="1252800"/>
            <a:ext cx="4890448" cy="5141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Люди,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які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кидають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курити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зазвичай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мають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поліпшений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нюх і смак,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відчувають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менше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стресу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і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стають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більш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енергійними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тиск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 приходить в норму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. У них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зазвичай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шкіра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виглядає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молодшою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​​і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поліпшується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фертильність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Їх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близькі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будуть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здоровішими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тому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що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зменшиться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їх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пасивне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куріння</a:t>
            </a:r>
            <a:r>
              <a:rPr lang="ru-RU" dirty="0" smtClea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 err="1" smtClean="0">
                <a:ea typeface="Times New Roman" panose="02020603050405020304" pitchFamily="18" charset="0"/>
                <a:cs typeface="Arial" panose="020B0604020202020204" pitchFamily="34" charset="0"/>
              </a:rPr>
              <a:t>Курці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які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кидають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курити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з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підтримкою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мають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більше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шансів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успіх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ніж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ті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хто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робить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це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  <a:cs typeface="Arial" panose="020B0604020202020204" pitchFamily="34" charset="0"/>
              </a:rPr>
              <a:t>самостійно</a:t>
            </a:r>
            <a:r>
              <a:rPr lang="ru-RU" dirty="0"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dirty="0" smtClea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a typeface="Times New Roman" panose="02020603050405020304" pitchFamily="18" charset="0"/>
              </a:rPr>
              <a:t>Головне </a:t>
            </a:r>
            <a:r>
              <a:rPr lang="ru-RU" dirty="0">
                <a:ea typeface="Times New Roman" panose="02020603050405020304" pitchFamily="18" charset="0"/>
              </a:rPr>
              <a:t>- </a:t>
            </a:r>
            <a:r>
              <a:rPr lang="ru-RU" dirty="0" err="1">
                <a:ea typeface="Times New Roman" panose="02020603050405020304" pitchFamily="18" charset="0"/>
              </a:rPr>
              <a:t>це</a:t>
            </a:r>
            <a:r>
              <a:rPr lang="ru-RU" dirty="0">
                <a:ea typeface="Times New Roman" panose="02020603050405020304" pitchFamily="18" charset="0"/>
              </a:rPr>
              <a:t> ваше </a:t>
            </a:r>
            <a:r>
              <a:rPr lang="ru-RU" dirty="0" err="1">
                <a:ea typeface="Times New Roman" panose="02020603050405020304" pitchFamily="18" charset="0"/>
              </a:rPr>
              <a:t>бажання</a:t>
            </a:r>
            <a:r>
              <a:rPr lang="ru-RU" dirty="0">
                <a:ea typeface="Times New Roman" panose="02020603050405020304" pitchFamily="18" charset="0"/>
              </a:rPr>
              <a:t>. Для </a:t>
            </a:r>
            <a:r>
              <a:rPr lang="ru-RU" dirty="0" err="1">
                <a:ea typeface="Times New Roman" panose="02020603050405020304" pitchFamily="18" charset="0"/>
              </a:rPr>
              <a:t>його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підсилення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ви</a:t>
            </a:r>
            <a:r>
              <a:rPr lang="ru-RU" dirty="0">
                <a:ea typeface="Times New Roman" panose="02020603050405020304" pitchFamily="18" charset="0"/>
              </a:rPr>
              <a:t> можете </a:t>
            </a:r>
            <a:r>
              <a:rPr lang="ru-RU" dirty="0" err="1">
                <a:ea typeface="Times New Roman" panose="02020603050405020304" pitchFamily="18" charset="0"/>
              </a:rPr>
              <a:t>використати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мотивацію</a:t>
            </a:r>
            <a:r>
              <a:rPr lang="ru-RU" dirty="0">
                <a:ea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ru-RU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Чинники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які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зазвичай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мотивують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людей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кинути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Times New Roman" panose="02020603050405020304" pitchFamily="18" charset="0"/>
              </a:rPr>
              <a:t>курити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15;p5"/>
          <p:cNvPicPr/>
          <p:nvPr/>
        </p:nvPicPr>
        <p:blipFill>
          <a:blip r:embed="rId2"/>
          <a:stretch/>
        </p:blipFill>
        <p:spPr>
          <a:xfrm>
            <a:off x="960" y="-235440"/>
            <a:ext cx="12191040" cy="709344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7"/>
          <p:cNvPicPr/>
          <p:nvPr/>
        </p:nvPicPr>
        <p:blipFill>
          <a:blip r:embed="rId3"/>
          <a:stretch/>
        </p:blipFill>
        <p:spPr>
          <a:xfrm>
            <a:off x="0" y="395280"/>
            <a:ext cx="2191680" cy="1026720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4D94D-EE30-493A-A23B-C1E654DFB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9"/>
          <a:stretch/>
        </p:blipFill>
        <p:spPr>
          <a:xfrm>
            <a:off x="6601968" y="454824"/>
            <a:ext cx="4754879" cy="5712912"/>
          </a:xfrm>
          <a:prstGeom prst="rect">
            <a:avLst/>
          </a:prstGeom>
        </p:spPr>
      </p:pic>
      <p:pic>
        <p:nvPicPr>
          <p:cNvPr id="6" name="Google Shape;115;p5">
            <a:extLst>
              <a:ext uri="{FF2B5EF4-FFF2-40B4-BE49-F238E27FC236}">
                <a16:creationId xmlns:a16="http://schemas.microsoft.com/office/drawing/2014/main" id="{3184C64E-A6BA-4C91-94EA-373F0DC4C82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015" y="269224"/>
            <a:ext cx="12152610" cy="6588776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B333FF57-DBA0-49C5-AAA8-3EA74E836A9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207679"/>
            <a:ext cx="2191680" cy="102672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558" y="1234399"/>
            <a:ext cx="6769768" cy="44284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6885" y="1295944"/>
            <a:ext cx="4636168" cy="5651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Ризик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захворіти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 рак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підвищується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у людей,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курять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>
              <a:spcAft>
                <a:spcPts val="0"/>
              </a:spcAft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Турбота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близьких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пасивне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так само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Не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існує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безпечного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дозування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диму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>
              <a:spcAft>
                <a:spcPts val="0"/>
              </a:spcAft>
            </a:pP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Бажання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мати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дитину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впливає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репродуктивне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Воно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знижує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жінки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завагітніти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робить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сперматозоїди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менш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рухливими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  </a:t>
            </a:r>
          </a:p>
          <a:p>
            <a:pPr>
              <a:spcAft>
                <a:spcPts val="0"/>
              </a:spcAft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Фінансові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фактори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щодня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викурювати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пачку сигарет 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середньому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за 30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грн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то за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витрачаєте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близько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11 тис. грн. </a:t>
            </a:r>
          </a:p>
          <a:p>
            <a:pPr>
              <a:spcAft>
                <a:spcPts val="0"/>
              </a:spcAft>
            </a:pP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Соціальні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Куріння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залежність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позбавляє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вас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насолоджуватись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подіями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курити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Ви можете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вільно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спілкуватися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без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звички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07000"/>
              </a:lnSpc>
              <a:spcAft>
                <a:spcPts val="1200"/>
              </a:spcAft>
            </a:pP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36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1571</TotalTime>
  <Words>490</Words>
  <Application>Microsoft Office PowerPoint</Application>
  <PresentationFormat>Широкоэкранный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36" baseType="lpstr">
      <vt:lpstr>Arial</vt:lpstr>
      <vt:lpstr>Calibri</vt:lpstr>
      <vt:lpstr>Google Sans</vt:lpstr>
      <vt:lpstr>IBM Plex Sans</vt:lpstr>
      <vt:lpstr>IBM Plex Sans </vt:lpstr>
      <vt:lpstr>IBM Plex Sans SemiBold</vt:lpstr>
      <vt:lpstr>inherit</vt:lpstr>
      <vt:lpstr>Roboto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</dc:creator>
  <dc:description/>
  <cp:lastModifiedBy>Elit</cp:lastModifiedBy>
  <cp:revision>213</cp:revision>
  <dcterms:modified xsi:type="dcterms:W3CDTF">2025-03-04T10:43:15Z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14</vt:i4>
  </property>
</Properties>
</file>