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У Херсон ОЦКПХ" initials="ДХ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3-12T11:08:57.276" idx="1">
    <p:pos x="6118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64;p10"/>
          <p:cNvPicPr/>
          <p:nvPr/>
        </p:nvPicPr>
        <p:blipFill>
          <a:blip r:embed="rId2"/>
          <a:stretch/>
        </p:blipFill>
        <p:spPr>
          <a:xfrm>
            <a:off x="5843520" y="0"/>
            <a:ext cx="6347160" cy="6856920"/>
          </a:xfrm>
          <a:prstGeom prst="rect">
            <a:avLst/>
          </a:prstGeom>
          <a:ln w="0">
            <a:noFill/>
          </a:ln>
        </p:spPr>
      </p:pic>
      <p:sp>
        <p:nvSpPr>
          <p:cNvPr id="77" name="Google Shape;65;p10"/>
          <p:cNvSpPr/>
          <p:nvPr/>
        </p:nvSpPr>
        <p:spPr>
          <a:xfrm>
            <a:off x="1051560" y="2536200"/>
            <a:ext cx="4249800" cy="3168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000" b="1" strike="noStrike" spc="-1" dirty="0">
                <a:solidFill>
                  <a:srgbClr val="000000"/>
                </a:solidFill>
                <a:latin typeface="IBM Plex Sans SemiBold"/>
                <a:ea typeface="IBM Plex Sans SemiBold"/>
              </a:rPr>
              <a:t>ПРЕЗЕНТАЦІЯ  ХЕРСОНСЬКОГО РАЙОННОГО ВІДДІЛУ</a:t>
            </a:r>
            <a:endParaRPr lang="uk-UA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uk-UA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000" b="1" strike="noStrike" spc="-1" smtClean="0">
                <a:solidFill>
                  <a:srgbClr val="000000"/>
                </a:solidFill>
                <a:latin typeface="IBM Plex Sans SemiBold"/>
                <a:ea typeface="IBM Plex Sans SemiBold"/>
              </a:rPr>
              <a:t>ДУ </a:t>
            </a:r>
            <a:r>
              <a:rPr lang="uk-UA" sz="2000" b="1" strike="noStrike" spc="-1" dirty="0">
                <a:solidFill>
                  <a:srgbClr val="000000"/>
                </a:solidFill>
                <a:latin typeface="IBM Plex Sans SemiBold"/>
                <a:ea typeface="IBM Plex Sans SemiBold"/>
              </a:rPr>
              <a:t>«Херсонський обласний центр контролю та профілактики хвороб МОЗ України»</a:t>
            </a:r>
            <a:endParaRPr lang="uk-UA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uk-UA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000" b="1" strike="noStrike" spc="-1" dirty="0">
                <a:solidFill>
                  <a:srgbClr val="000000"/>
                </a:solidFill>
                <a:latin typeface="IBM Plex Sans SemiBold"/>
                <a:ea typeface="IBM Plex Sans SemiBold"/>
              </a:rPr>
              <a:t>Степаненко Ірина</a:t>
            </a:r>
            <a:endParaRPr lang="uk-UA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2000" b="1" strike="noStrike" spc="-1" dirty="0">
                <a:solidFill>
                  <a:srgbClr val="000000"/>
                </a:solidFill>
                <a:latin typeface="IBM Plex Sans SemiBold"/>
                <a:ea typeface="IBM Plex Sans SemiBold"/>
              </a:rPr>
              <a:t>Мала Неля</a:t>
            </a:r>
            <a:endParaRPr lang="uk-UA" sz="2000" b="0" strike="noStrike" spc="-1" dirty="0">
              <a:latin typeface="Arial"/>
            </a:endParaRPr>
          </a:p>
        </p:txBody>
      </p:sp>
      <p:pic>
        <p:nvPicPr>
          <p:cNvPr id="78" name="Google Shape;66;p10"/>
          <p:cNvPicPr/>
          <p:nvPr/>
        </p:nvPicPr>
        <p:blipFill>
          <a:blip r:embed="rId3"/>
          <a:stretch/>
        </p:blipFill>
        <p:spPr>
          <a:xfrm>
            <a:off x="589680" y="423360"/>
            <a:ext cx="2191680" cy="1026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39;p19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116" name="Google Shape;140;p19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141;p19"/>
          <p:cNvSpPr/>
          <p:nvPr/>
        </p:nvSpPr>
        <p:spPr>
          <a:xfrm>
            <a:off x="3002400" y="304920"/>
            <a:ext cx="874296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200" b="1" strike="noStrike" spc="-1">
                <a:solidFill>
                  <a:srgbClr val="000000"/>
                </a:solidFill>
                <a:latin typeface="Comfortaa"/>
                <a:ea typeface="Comfortaa"/>
              </a:rPr>
              <a:t>Діагностика туберкульозу</a:t>
            </a:r>
            <a:r>
              <a:t/>
            </a:r>
            <a:br/>
            <a:endParaRPr lang="uk-UA" sz="3200" b="0" strike="noStrike" spc="-1">
              <a:latin typeface="Arial"/>
            </a:endParaRPr>
          </a:p>
        </p:txBody>
      </p:sp>
      <p:sp>
        <p:nvSpPr>
          <p:cNvPr id="118" name="Google Shape;142;p19"/>
          <p:cNvSpPr/>
          <p:nvPr/>
        </p:nvSpPr>
        <p:spPr>
          <a:xfrm rot="322200">
            <a:off x="1146960" y="1394640"/>
            <a:ext cx="3952440" cy="263988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Google Shape;143;p19"/>
          <p:cNvSpPr/>
          <p:nvPr/>
        </p:nvSpPr>
        <p:spPr>
          <a:xfrm rot="21178200">
            <a:off x="735480" y="4235760"/>
            <a:ext cx="3472560" cy="2313360"/>
          </a:xfrm>
          <a:prstGeom prst="roundRect">
            <a:avLst>
              <a:gd name="adj" fmla="val 8594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reflection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Google Shape;144;p19"/>
          <p:cNvSpPr/>
          <p:nvPr/>
        </p:nvSpPr>
        <p:spPr>
          <a:xfrm>
            <a:off x="6307560" y="1127880"/>
            <a:ext cx="5578560" cy="52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600" b="1" i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Огляд: </a:t>
            </a: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 на початку захворювання відхилень немає. Далі у більшості хворих можна виявити “сліди” туберкульозної інтоксикації. Внаслідок подразнення симпатичної нервової системи спостерігається: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підвищений блиск очей;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поширені зіниці;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рум’янець на блідих щоках.</a:t>
            </a:r>
            <a:endParaRPr lang="uk-UA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При тривалому перебігу захворювання спостерігається: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схуднення і виснаження;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порушення росту волосся;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зміна пальців і нігтів (барабанні палички та годинникові скельця);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зменшення об’єму ураженої половини грудної клітки з відставанням її в акті дихання.</a:t>
            </a:r>
            <a:endParaRPr lang="uk-UA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49;p20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122" name="Google Shape;150;p20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123" name="Google Shape;151;p20"/>
          <p:cNvSpPr/>
          <p:nvPr/>
        </p:nvSpPr>
        <p:spPr>
          <a:xfrm>
            <a:off x="2390040" y="350640"/>
            <a:ext cx="86274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200" b="1" strike="noStrike" spc="-1">
                <a:solidFill>
                  <a:srgbClr val="000000"/>
                </a:solidFill>
                <a:latin typeface="Comfortaa"/>
                <a:ea typeface="Comfortaa"/>
              </a:rPr>
              <a:t>Профілактичні заходи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124" name="Google Shape;152;p20"/>
          <p:cNvSpPr/>
          <p:nvPr/>
        </p:nvSpPr>
        <p:spPr>
          <a:xfrm rot="21088800">
            <a:off x="684360" y="1913040"/>
            <a:ext cx="2581560" cy="238824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Google Shape;153;p20"/>
          <p:cNvSpPr/>
          <p:nvPr/>
        </p:nvSpPr>
        <p:spPr>
          <a:xfrm>
            <a:off x="3931920" y="1149120"/>
            <a:ext cx="8094960" cy="499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uk-UA" sz="14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Соціальна профілактика  - загальнодержавні заходи на підвищення життєво-соціального рівня.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4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2.  Санітарна профілактика - комплекс заходів по оздоровленню осередків туберкульозної інфекції, санітарний і ветеринарний нагляд, санітарно-просвітня робота, раннє виявлення, ізоляція і лікування хворих. Робота по оздоровленню осередків туберкульозної інфекції. При вперше виявленому ТБ оздоровча робота починається з госпіталізації хворого і заключної 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4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дезінфекції в помешканні власними силами. Якщо хворий залишається в помешканні, то члени сім’ї і сам хворий систематично здійснюють поточну дезінфекцію.</a:t>
            </a: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uk-UA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uk-UA" sz="1400" b="0" strike="noStrike" spc="-1">
              <a:latin typeface="Arial"/>
            </a:endParaRPr>
          </a:p>
          <a:p>
            <a:pPr marL="1371600">
              <a:lnSpc>
                <a:spcPct val="100000"/>
              </a:lnSpc>
              <a:tabLst>
                <a:tab pos="0" algn="l"/>
              </a:tabLst>
            </a:pPr>
            <a:r>
              <a:rPr lang="uk-UA" sz="14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Специфічна профілактика -  хіміопрофілактика, вакцинація, ревакцинація.</a:t>
            </a:r>
            <a:endParaRPr lang="uk-UA" sz="1400" b="0" strike="noStrike" spc="-1">
              <a:latin typeface="Arial"/>
            </a:endParaRPr>
          </a:p>
          <a:p>
            <a:pPr marL="1371600">
              <a:lnSpc>
                <a:spcPct val="100000"/>
              </a:lnSpc>
              <a:tabLst>
                <a:tab pos="0" algn="l"/>
              </a:tabLst>
            </a:pPr>
            <a:r>
              <a:rPr lang="uk-UA" sz="14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Хіміопрофілактика – це застосування протитуберкульозних препаратів для попередження туберкульозу у осіб з високим ризиком.</a:t>
            </a:r>
            <a:endParaRPr lang="uk-UA" sz="1400" b="0" strike="noStrike" spc="-1">
              <a:latin typeface="Arial"/>
            </a:endParaRPr>
          </a:p>
          <a:p>
            <a:pPr marL="1371600">
              <a:lnSpc>
                <a:spcPct val="100000"/>
              </a:lnSpc>
              <a:tabLst>
                <a:tab pos="0" algn="l"/>
              </a:tabLst>
            </a:pPr>
            <a:r>
              <a:rPr lang="uk-UA" sz="14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Вакцінація БЦЖ – направлена на створення специфічного імунітету в неінфікованих осіб на період 15-20 років. Вакцинація лише частково захищає від захворювання.  Вакцинацію проводять на 3-5 день  життя. Ревакцинація здійснюється в 7 років</a:t>
            </a:r>
            <a:endParaRPr lang="uk-UA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58;p21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127" name="Google Shape;159;p21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160;p21"/>
          <p:cNvSpPr/>
          <p:nvPr/>
        </p:nvSpPr>
        <p:spPr>
          <a:xfrm>
            <a:off x="2651760" y="502920"/>
            <a:ext cx="828936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600" b="0" strike="noStrike" spc="-1">
                <a:solidFill>
                  <a:srgbClr val="FF0000"/>
                </a:solidFill>
                <a:latin typeface="Comfortaa"/>
                <a:ea typeface="Comfortaa"/>
              </a:rPr>
              <a:t>Дякую за увагу! </a:t>
            </a:r>
            <a:endParaRPr lang="uk-UA" sz="3600" b="0" strike="noStrike" spc="-1">
              <a:latin typeface="Arial"/>
            </a:endParaRPr>
          </a:p>
        </p:txBody>
      </p:sp>
      <p:pic>
        <p:nvPicPr>
          <p:cNvPr id="129" name="Google Shape;161;p21" descr="3d10c9c21f6f61faeefd4aa27b190def_XL-979x398.jpg"/>
          <p:cNvPicPr/>
          <p:nvPr/>
        </p:nvPicPr>
        <p:blipFill>
          <a:blip r:embed="rId4"/>
          <a:stretch/>
        </p:blipFill>
        <p:spPr>
          <a:xfrm>
            <a:off x="1896480" y="1478160"/>
            <a:ext cx="7813080" cy="524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66;p22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131" name="Google Shape;167;p22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pic>
        <p:nvPicPr>
          <p:cNvPr id="132" name="Google Shape;168;p22"/>
          <p:cNvPicPr/>
          <p:nvPr/>
        </p:nvPicPr>
        <p:blipFill>
          <a:blip r:embed="rId4"/>
          <a:srcRect t="6782" b="-6782"/>
          <a:stretch/>
        </p:blipFill>
        <p:spPr>
          <a:xfrm>
            <a:off x="295200" y="2505240"/>
            <a:ext cx="11600640" cy="1846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1;p11"/>
          <p:cNvPicPr/>
          <p:nvPr/>
        </p:nvPicPr>
        <p:blipFill>
          <a:blip r:embed="rId2"/>
          <a:stretch/>
        </p:blipFill>
        <p:spPr>
          <a:xfrm>
            <a:off x="0" y="109440"/>
            <a:ext cx="12191040" cy="6945840"/>
          </a:xfrm>
          <a:prstGeom prst="rect">
            <a:avLst/>
          </a:prstGeom>
          <a:ln w="0">
            <a:noFill/>
          </a:ln>
        </p:spPr>
      </p:pic>
      <p:pic>
        <p:nvPicPr>
          <p:cNvPr id="80" name="Google Shape;72;p11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73;p11"/>
          <p:cNvSpPr/>
          <p:nvPr/>
        </p:nvSpPr>
        <p:spPr>
          <a:xfrm>
            <a:off x="0" y="554400"/>
            <a:ext cx="12191040" cy="630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tabLst>
                <a:tab pos="0" algn="l"/>
              </a:tabLst>
            </a:pPr>
            <a:r>
              <a:rPr lang="uk-UA" sz="5400" b="1" strike="noStrike" spc="-1">
                <a:solidFill>
                  <a:srgbClr val="EFEFEF"/>
                </a:solidFill>
                <a:latin typeface="Comfortaa"/>
                <a:ea typeface="Comfortaa"/>
              </a:rPr>
              <a:t>             Туберкульоз</a:t>
            </a:r>
            <a:endParaRPr lang="uk-UA" sz="5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pos="0" algn="l"/>
              </a:tabLst>
            </a:pPr>
            <a:endParaRPr lang="uk-UA" sz="5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pos="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Arial"/>
                <a:ea typeface="Arial"/>
              </a:rPr>
              <a:t>Туберкульоз залишається однією з найнебезпечніших інфекцій та однією з провідних причин смерті від інфекційних хвороб у світі.</a:t>
            </a:r>
            <a:endParaRPr lang="uk-UA" sz="3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pos="0" algn="l"/>
              </a:tabLst>
            </a:pPr>
            <a:endParaRPr lang="uk-UA" sz="3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pos="0" algn="l"/>
              </a:tabLst>
            </a:pPr>
            <a:endParaRPr lang="uk-UA" sz="3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pos="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Arial"/>
                <a:ea typeface="Arial"/>
              </a:rPr>
              <a:t>Туберкульоз — це соціально значуще інфекційне захворювання з переважно хронічним перебігом, яке може уражати різні органи, найчастіше легені.</a:t>
            </a:r>
            <a:endParaRPr lang="uk-UA" sz="3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pos="0" algn="l"/>
              </a:tabLst>
            </a:pPr>
            <a:endParaRPr lang="uk-UA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78;p12"/>
          <p:cNvPicPr/>
          <p:nvPr/>
        </p:nvPicPr>
        <p:blipFill>
          <a:blip r:embed="rId2"/>
          <a:stretch/>
        </p:blipFill>
        <p:spPr>
          <a:xfrm>
            <a:off x="0" y="109440"/>
            <a:ext cx="12191040" cy="6945840"/>
          </a:xfrm>
          <a:prstGeom prst="rect">
            <a:avLst/>
          </a:prstGeom>
          <a:ln w="0">
            <a:noFill/>
          </a:ln>
        </p:spPr>
      </p:pic>
      <p:pic>
        <p:nvPicPr>
          <p:cNvPr id="83" name="Google Shape;79;p12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80;p12"/>
          <p:cNvSpPr/>
          <p:nvPr/>
        </p:nvSpPr>
        <p:spPr>
          <a:xfrm>
            <a:off x="0" y="554400"/>
            <a:ext cx="12191040" cy="554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tabLst>
                <a:tab pos="0" algn="l"/>
              </a:tabLst>
            </a:pPr>
            <a:r>
              <a:rPr lang="uk-UA" sz="5400" b="1" strike="noStrike" spc="-1">
                <a:solidFill>
                  <a:srgbClr val="EFEFEF"/>
                </a:solidFill>
                <a:latin typeface="Comfortaa"/>
                <a:ea typeface="Comfortaa"/>
              </a:rPr>
              <a:t>             </a:t>
            </a:r>
            <a:r>
              <a:rPr lang="uk-UA" sz="5400" b="1" strike="noStrike" spc="-1">
                <a:solidFill>
                  <a:srgbClr val="FFFFFF"/>
                </a:solidFill>
                <a:latin typeface="Comfortaa"/>
                <a:ea typeface="Comfortaa"/>
              </a:rPr>
              <a:t>Чому це важливо</a:t>
            </a:r>
            <a:endParaRPr lang="uk-UA" sz="5400" b="0" strike="noStrike" spc="-1"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Comfortaa"/>
              </a:rPr>
              <a:t>За даними Всесвітньої організації охорони здоров’я:</a:t>
            </a:r>
            <a:endParaRPr lang="uk-UA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Comfortaa"/>
              </a:rPr>
              <a:t>щороку мільйони людей хворіють на туберкульоз</a:t>
            </a:r>
            <a:r>
              <a:t/>
            </a:r>
            <a:br/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DejaVu Sans"/>
              </a:rPr>
              <a:t> </a:t>
            </a:r>
            <a:endParaRPr lang="uk-UA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Comfortaa"/>
              </a:rPr>
              <a:t>хвороба виліковна, але потребує раннього виявлення</a:t>
            </a:r>
            <a:r>
              <a:t/>
            </a:r>
            <a:br/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DejaVu Sans"/>
              </a:rPr>
              <a:t> 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Comfortaa"/>
              </a:rPr>
              <a:t>В Україні під час війни ризик поширення інфекцій збільшується через:</a:t>
            </a:r>
            <a:endParaRPr lang="uk-UA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Comfortaa"/>
              </a:rPr>
              <a:t>стрес</a:t>
            </a:r>
            <a:r>
              <a:t/>
            </a:r>
            <a:br/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DejaVu Sans"/>
              </a:rPr>
              <a:t> </a:t>
            </a:r>
            <a:endParaRPr lang="uk-UA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Comfortaa"/>
              </a:rPr>
              <a:t>переміщення населення</a:t>
            </a:r>
            <a:r>
              <a:t/>
            </a:r>
            <a:br/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DejaVu Sans"/>
              </a:rPr>
              <a:t> </a:t>
            </a:r>
            <a:endParaRPr lang="uk-UA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Comfortaa"/>
                <a:ea typeface="Comfortaa"/>
              </a:rPr>
              <a:t>складні умови життя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86" name="Google Shape;86;p13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518040" y="2274840"/>
            <a:ext cx="5774760" cy="26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24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Туберкульоз – специфічне інфекційне захворювання, викликане мікобактеріями туберкульозу (МБТ). Найчастіше уражає легені, також може впливати на інші частини людського тіла. 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21193200">
            <a:off x="6342840" y="1832040"/>
            <a:ext cx="4291920" cy="293256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91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93;p14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90" name="Google Shape;94;p14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95;p14"/>
          <p:cNvSpPr/>
          <p:nvPr/>
        </p:nvSpPr>
        <p:spPr>
          <a:xfrm rot="21329400">
            <a:off x="1076760" y="784440"/>
            <a:ext cx="4396320" cy="323100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Google Shape;96;p14"/>
          <p:cNvSpPr/>
          <p:nvPr/>
        </p:nvSpPr>
        <p:spPr>
          <a:xfrm rot="286200">
            <a:off x="6400800" y="350280"/>
            <a:ext cx="4983480" cy="3741840"/>
          </a:xfrm>
          <a:prstGeom prst="roundRect">
            <a:avLst>
              <a:gd name="adj" fmla="val 8594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reflection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Google Shape;97;p14"/>
          <p:cNvSpPr/>
          <p:nvPr/>
        </p:nvSpPr>
        <p:spPr>
          <a:xfrm>
            <a:off x="548640" y="4305240"/>
            <a:ext cx="11642400" cy="255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20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Збудник захворювання – мікобактерія туберкульозу (паличка Коха). Відноситься до актиноміцетів, дуже поширених в природі.</a:t>
            </a:r>
            <a:endParaRPr lang="uk-UA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20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Досить стійка до дії зовнішнього середовища: при температурі 50</a:t>
            </a:r>
            <a:r>
              <a:rPr lang="uk-UA" sz="2000" b="1" strike="noStrike" spc="-1" baseline="30000">
                <a:solidFill>
                  <a:srgbClr val="000000"/>
                </a:solidFill>
                <a:latin typeface="Quattrocento Sans"/>
                <a:ea typeface="Quattrocento Sans"/>
              </a:rPr>
              <a:t>0</a:t>
            </a:r>
            <a:r>
              <a:rPr lang="uk-UA" sz="20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С вона гине через 12 годин, при 70</a:t>
            </a:r>
            <a:r>
              <a:rPr lang="uk-UA" sz="2000" b="1" strike="noStrike" spc="-1" baseline="30000">
                <a:solidFill>
                  <a:srgbClr val="000000"/>
                </a:solidFill>
                <a:latin typeface="Quattrocento Sans"/>
                <a:ea typeface="Quattrocento Sans"/>
              </a:rPr>
              <a:t>0</a:t>
            </a:r>
            <a:r>
              <a:rPr lang="uk-UA" sz="20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С – через 1хв, при 23</a:t>
            </a:r>
            <a:r>
              <a:rPr lang="uk-UA" sz="2000" b="1" strike="noStrike" spc="-1" baseline="30000">
                <a:solidFill>
                  <a:srgbClr val="000000"/>
                </a:solidFill>
                <a:latin typeface="Quattrocento Sans"/>
                <a:ea typeface="Quattrocento Sans"/>
              </a:rPr>
              <a:t>0</a:t>
            </a:r>
            <a:r>
              <a:rPr lang="uk-UA" sz="20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С може існувати близько 7 років.</a:t>
            </a:r>
            <a:endParaRPr lang="uk-UA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20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Особливо зростає стійкість МБТ у сухому харкотинні: для знешкодження треба нагрівати до 100</a:t>
            </a:r>
            <a:r>
              <a:rPr lang="uk-UA" sz="2000" b="1" strike="noStrike" spc="-1" baseline="30000">
                <a:solidFill>
                  <a:srgbClr val="000000"/>
                </a:solidFill>
                <a:latin typeface="Quattrocento Sans"/>
                <a:ea typeface="Quattrocento Sans"/>
              </a:rPr>
              <a:t>0</a:t>
            </a:r>
            <a:r>
              <a:rPr lang="uk-UA" sz="20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С 45хв. Від УФО рідке харкотиння знезаражується через 2-3хв, а сухе в темному місці зберігається 6-12 місяців. На сторінках книг живе 2-3 місяця.</a:t>
            </a:r>
            <a:endParaRPr lang="uk-UA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102;p15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103;p15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96" name="Google Shape;104;p15"/>
          <p:cNvSpPr/>
          <p:nvPr/>
        </p:nvSpPr>
        <p:spPr>
          <a:xfrm rot="21342000">
            <a:off x="487800" y="1217160"/>
            <a:ext cx="3978720" cy="264276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Google Shape;105;p15"/>
          <p:cNvSpPr/>
          <p:nvPr/>
        </p:nvSpPr>
        <p:spPr>
          <a:xfrm rot="21422400">
            <a:off x="2322360" y="4818600"/>
            <a:ext cx="6779880" cy="1827360"/>
          </a:xfrm>
          <a:prstGeom prst="roundRect">
            <a:avLst>
              <a:gd name="adj" fmla="val 8594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reflection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Google Shape;106;p15"/>
          <p:cNvSpPr/>
          <p:nvPr/>
        </p:nvSpPr>
        <p:spPr>
          <a:xfrm>
            <a:off x="4762800" y="612720"/>
            <a:ext cx="6940440" cy="42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Перша ланка епід. процесу – зараження. Головне джерело – хвора людина, особливо яка виділяє харкотиння. Зараження може бути </a:t>
            </a:r>
            <a:endParaRPr lang="uk-UA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від хворої тварини.</a:t>
            </a:r>
            <a:endParaRPr lang="uk-UA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Друга ланка епід. процесу – шляхи проникнення МБТ в </a:t>
            </a:r>
            <a:endParaRPr lang="uk-UA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організм людини: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Аерогенний (90-95%)</a:t>
            </a:r>
            <a:endParaRPr lang="uk-UA" sz="1600" b="0" strike="noStrike" spc="-1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Повітряно-крапельний – під час кашлю краплі харкотиння поширюються на 1,5-2м і в повітрі знаходяться 1-1,5 години;</a:t>
            </a:r>
            <a:endParaRPr lang="uk-UA" sz="1600" b="0" strike="noStrike" spc="-1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Пиловий.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Аліментарний (1 – 2%) – при вживанні продуктів від хворих тварин, інфікуванні їжі та посуду.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Контактний – в хірургії, лаборантів, доярок, м’ясників – через пошкоджену шкіру.</a:t>
            </a:r>
            <a:endParaRPr lang="uk-UA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Внутрішньоутробний – при пологових травмах у жінок з генералізованими формами туберкульозу</a:t>
            </a:r>
            <a:endParaRPr lang="uk-UA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111;p16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100" name="Google Shape;112;p16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13;p16"/>
          <p:cNvSpPr/>
          <p:nvPr/>
        </p:nvSpPr>
        <p:spPr>
          <a:xfrm>
            <a:off x="2712600" y="380880"/>
            <a:ext cx="871920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200" b="1" strike="noStrike" spc="-1">
                <a:solidFill>
                  <a:srgbClr val="000000"/>
                </a:solidFill>
                <a:latin typeface="Comfortaa"/>
                <a:ea typeface="Comfortaa"/>
              </a:rPr>
              <a:t>Епідеміологія хвороби.</a:t>
            </a:r>
            <a:r>
              <a:t/>
            </a:r>
            <a:br/>
            <a:endParaRPr lang="uk-UA" sz="3200" b="0" strike="noStrike" spc="-1">
              <a:latin typeface="Arial"/>
            </a:endParaRPr>
          </a:p>
        </p:txBody>
      </p:sp>
      <p:sp>
        <p:nvSpPr>
          <p:cNvPr id="102" name="Google Shape;114;p16"/>
          <p:cNvSpPr/>
          <p:nvPr/>
        </p:nvSpPr>
        <p:spPr>
          <a:xfrm rot="21118800">
            <a:off x="687600" y="1136880"/>
            <a:ext cx="4595040" cy="269676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Google Shape;115;p16"/>
          <p:cNvSpPr/>
          <p:nvPr/>
        </p:nvSpPr>
        <p:spPr>
          <a:xfrm>
            <a:off x="6050160" y="1181160"/>
            <a:ext cx="5241600" cy="349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Третя ланка епід. процесу – сприйнятливість до туберкульозу організму людини.  Статистично інфікованість зростає з віком, чоловіки хворіють в 2-3 </a:t>
            </a:r>
            <a:endParaRPr lang="uk-UA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рази частіше за жінок. Жителі міст хворіють на 5-10% частіше, ніж сільські. Негативно впливає вологий холодний клімат, вживання їжі з недостатньою кількістю тваринного білка. В 2-3 рази частіше хворіють люди при спільному проживанні з хворими на туберкульоз. Туберкульозу сприяють: алкоголізм, цинга, вагітність і пологи.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104" name="Google Shape;116;p16"/>
          <p:cNvSpPr/>
          <p:nvPr/>
        </p:nvSpPr>
        <p:spPr>
          <a:xfrm>
            <a:off x="685800" y="4474440"/>
            <a:ext cx="10392480" cy="228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Категорії населення з підвищеним ризиком захворювання на туберкульоз - особи, які були в контакті із хворим на туберкульоз: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Родинному або побутовому.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Професійному.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Соціальні групи ризику.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Особи без певного місця проживання.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Мігранти, біженці, переселенці.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Хворі на алкоголізм або наркоманію.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Безробітні.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Особи, які позбавлені волі або визволені.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Медична група ризику.</a:t>
            </a:r>
            <a:endParaRPr lang="uk-UA" sz="12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pos="0" algn="l"/>
              </a:tabLst>
            </a:pPr>
            <a:r>
              <a:rPr lang="uk-UA" sz="12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Хворі із супутніми захворюваннями.</a:t>
            </a:r>
            <a:endParaRPr lang="uk-UA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21;p17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106" name="Google Shape;122;p17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107" name="Google Shape;123;p17"/>
          <p:cNvSpPr/>
          <p:nvPr/>
        </p:nvSpPr>
        <p:spPr>
          <a:xfrm>
            <a:off x="4114800" y="380880"/>
            <a:ext cx="432108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200" b="1" strike="noStrike" spc="-1">
                <a:solidFill>
                  <a:srgbClr val="000000"/>
                </a:solidFill>
                <a:latin typeface="Comfortaa"/>
                <a:ea typeface="Comfortaa"/>
              </a:rPr>
              <a:t>Патогенез хвороби.</a:t>
            </a:r>
            <a:r>
              <a:t/>
            </a:r>
            <a:br/>
            <a:endParaRPr lang="uk-UA" sz="3200" b="0" strike="noStrike" spc="-1">
              <a:latin typeface="Arial"/>
            </a:endParaRPr>
          </a:p>
        </p:txBody>
      </p:sp>
      <p:sp>
        <p:nvSpPr>
          <p:cNvPr id="108" name="Google Shape;124;p17"/>
          <p:cNvSpPr/>
          <p:nvPr/>
        </p:nvSpPr>
        <p:spPr>
          <a:xfrm>
            <a:off x="6690240" y="1125360"/>
            <a:ext cx="5302440" cy="56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В організм МБТ потрапляє аерогенним шляхом і розповсюджується гематогенно, лімфогенно та бронхогенно. В легенях, бронхах та лімфовузлах утворюються туберкульозні пагорбки. Через 3 тижні – 3 місяці цю інфікованість можна виявити: з’являється позитивна реакція на туберкулін – туберкульозний віраж. При високій опірності організму пагорбки рубцюються або обвапняються (вогнища Гона). При зниженні імунітету розвивається клінічно виражений </a:t>
            </a:r>
            <a:r>
              <a:rPr lang="uk-UA" sz="1600" b="1" i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первинний туберкульоз. </a:t>
            </a: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Первинний туберкульоз зустрічається переважно у дітей та підлітків. Після лікування вогнища переходять в неактивний стан. У вогнищах, що загоїлись, за несприятливих умов МБТ може “пробуджуватися”, розмножуватися, і, як наслідок, розвивається </a:t>
            </a:r>
            <a:r>
              <a:rPr lang="uk-UA" sz="1600" b="1" i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вторинний туберкульоз.</a:t>
            </a:r>
            <a:r>
              <a:rPr lang="uk-UA" sz="1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 Другий можливий шлях розвитку вторинного туберкульозу – повторне зараження раніше інфікованих людей – </a:t>
            </a:r>
            <a:r>
              <a:rPr lang="uk-UA" sz="1600" b="1" i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суперінфекція.</a:t>
            </a:r>
            <a:endParaRPr lang="uk-UA" sz="1600" b="0" strike="noStrike" spc="-1">
              <a:latin typeface="Arial"/>
            </a:endParaRPr>
          </a:p>
        </p:txBody>
      </p:sp>
      <p:pic>
        <p:nvPicPr>
          <p:cNvPr id="109" name="Google Shape;125;p17"/>
          <p:cNvPicPr/>
          <p:nvPr/>
        </p:nvPicPr>
        <p:blipFill>
          <a:blip r:embed="rId4"/>
          <a:stretch/>
        </p:blipFill>
        <p:spPr>
          <a:xfrm>
            <a:off x="0" y="977040"/>
            <a:ext cx="6689160" cy="587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30;p18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111" name="Google Shape;131;p18"/>
          <p:cNvPicPr/>
          <p:nvPr/>
        </p:nvPicPr>
        <p:blipFill>
          <a:blip r:embed="rId3"/>
          <a:stretch/>
        </p:blipFill>
        <p:spPr>
          <a:xfrm>
            <a:off x="0" y="38160"/>
            <a:ext cx="2481120" cy="1240200"/>
          </a:xfrm>
          <a:prstGeom prst="rect">
            <a:avLst/>
          </a:prstGeom>
          <a:ln w="0">
            <a:noFill/>
          </a:ln>
        </p:spPr>
      </p:pic>
      <p:sp>
        <p:nvSpPr>
          <p:cNvPr id="112" name="Google Shape;132;p18"/>
          <p:cNvSpPr/>
          <p:nvPr/>
        </p:nvSpPr>
        <p:spPr>
          <a:xfrm>
            <a:off x="3291840" y="320040"/>
            <a:ext cx="6017040" cy="11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36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Клінічні прояви хвороби.</a:t>
            </a:r>
            <a:endParaRPr lang="uk-UA" sz="3600" b="0" strike="noStrike" spc="-1">
              <a:latin typeface="Arial"/>
            </a:endParaRPr>
          </a:p>
        </p:txBody>
      </p:sp>
      <p:sp>
        <p:nvSpPr>
          <p:cNvPr id="113" name="Google Shape;133;p18"/>
          <p:cNvSpPr/>
          <p:nvPr/>
        </p:nvSpPr>
        <p:spPr>
          <a:xfrm>
            <a:off x="3044160" y="664200"/>
            <a:ext cx="8750520" cy="607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Бронхолегеневі симптоми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114" name="Google Shape;134;p18"/>
          <p:cNvPicPr/>
          <p:nvPr/>
        </p:nvPicPr>
        <p:blipFill>
          <a:blip r:embed="rId4"/>
          <a:stretch/>
        </p:blipFill>
        <p:spPr>
          <a:xfrm>
            <a:off x="2189880" y="38160"/>
            <a:ext cx="10000800" cy="6527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801</Words>
  <Application>Microsoft Office PowerPoint</Application>
  <PresentationFormat>Широкоэкранный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Comfortaa</vt:lpstr>
      <vt:lpstr>DejaVu Sans</vt:lpstr>
      <vt:lpstr>IBM Plex Sans SemiBold</vt:lpstr>
      <vt:lpstr>Noto Sans Symbols</vt:lpstr>
      <vt:lpstr>Quattrocento Sans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Elit</cp:lastModifiedBy>
  <cp:revision>4</cp:revision>
  <dcterms:modified xsi:type="dcterms:W3CDTF">2026-03-18T10:48:32Z</dcterms:modified>
  <dc:language>uk-UA</dc:language>
</cp:coreProperties>
</file>