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9" r:id="rId1"/>
    <p:sldMasterId id="2147485160" r:id="rId2"/>
  </p:sldMasterIdLst>
  <p:notesMasterIdLst>
    <p:notesMasterId r:id="rId14"/>
  </p:notesMasterIdLst>
  <p:sldIdLst>
    <p:sldId id="438" r:id="rId3"/>
    <p:sldId id="488" r:id="rId4"/>
    <p:sldId id="491" r:id="rId5"/>
    <p:sldId id="500" r:id="rId6"/>
    <p:sldId id="498" r:id="rId7"/>
    <p:sldId id="493" r:id="rId8"/>
    <p:sldId id="492" r:id="rId9"/>
    <p:sldId id="501" r:id="rId10"/>
    <p:sldId id="495" r:id="rId11"/>
    <p:sldId id="428" r:id="rId12"/>
    <p:sldId id="473" r:id="rId13"/>
  </p:sldIdLst>
  <p:sldSz cx="9906000" cy="6858000" type="A4"/>
  <p:notesSz cx="6797675" cy="9926638"/>
  <p:defaultTextStyle>
    <a:defPPr>
      <a:defRPr lang="uk-U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006600"/>
    <a:srgbClr val="0000FF"/>
    <a:srgbClr val="0066FF"/>
    <a:srgbClr val="FFFF00"/>
    <a:srgbClr val="99FF99"/>
    <a:srgbClr val="FF7C80"/>
    <a:srgbClr val="33CC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18" autoAdjust="0"/>
    <p:restoredTop sz="98029" autoAdjust="0"/>
  </p:normalViewPr>
  <p:slideViewPr>
    <p:cSldViewPr snapToGrid="0">
      <p:cViewPr>
        <p:scale>
          <a:sx n="70" d="100"/>
          <a:sy n="70" d="100"/>
        </p:scale>
        <p:origin x="-1284" y="-18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1EB129F-B9BB-4C12-ADFB-C12396EB0057}" type="datetimeFigureOut">
              <a:rPr lang="uk-UA"/>
              <a:pPr>
                <a:defRPr/>
              </a:pPr>
              <a:t>09.04.2026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5E61E39-3F8F-4715-B1E2-F71A245585C6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7629011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1E599-8E14-4385-A97E-427E5380F0D6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391429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17B07-ADA8-4972-A6AD-303D11AA8F61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042356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9A637-21A6-4D6D-966E-8180E075723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196292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3CE78-F46E-41BC-A61C-FB9B5BE2860B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210022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1E599-8E14-4385-A97E-427E5380F0D6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391429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79943-C56E-4B94-A689-E9996A15F3E4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57227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BA16D-9B5B-4DB6-8E49-59C209B7E411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933207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AFFBD-E9A8-4855-AEEC-722C6844B62C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507022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44D9D-17FD-4C08-9E90-7995D5B00B48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845760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28B8F-FD48-4AFC-A007-8E2E456FEEC1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38846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1C29E-B512-423B-8437-22F6C246CA04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295901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79943-C56E-4B94-A689-E9996A15F3E4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57227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6B612-0245-4B8D-8649-5C6766C902F3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110062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07CCF-29E5-4635-A5CF-814EFD305C50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172067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17B07-ADA8-4972-A6AD-303D11AA8F61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042356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9A637-21A6-4D6D-966E-8180E075723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196292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3CE78-F46E-41BC-A61C-FB9B5BE2860B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21002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BA16D-9B5B-4DB6-8E49-59C209B7E411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93320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AFFBD-E9A8-4855-AEEC-722C6844B62C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507022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44D9D-17FD-4C08-9E90-7995D5B00B48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84576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28B8F-FD48-4AFC-A007-8E2E456FEEC1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38846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1C29E-B512-423B-8437-22F6C246CA04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295901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6B612-0245-4B8D-8649-5C6766C902F3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110062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07CCF-29E5-4635-A5CF-814EFD305C50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172067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60000"/>
                <a:lumOff val="40000"/>
              </a:schemeClr>
            </a:gs>
            <a:gs pos="45000">
              <a:schemeClr val="bg2">
                <a:lumMod val="15000"/>
                <a:lumOff val="85000"/>
              </a:schemeClr>
            </a:gs>
            <a:gs pos="55000">
              <a:schemeClr val="bg2">
                <a:lumMod val="15000"/>
                <a:lumOff val="85000"/>
              </a:schemeClr>
            </a:gs>
            <a:gs pos="100000">
              <a:schemeClr val="bg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34D4361-80A3-4092-98C7-737030757A2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0" r:id="rId1"/>
    <p:sldLayoutId id="2147485131" r:id="rId2"/>
    <p:sldLayoutId id="2147485132" r:id="rId3"/>
    <p:sldLayoutId id="2147485133" r:id="rId4"/>
    <p:sldLayoutId id="2147485134" r:id="rId5"/>
    <p:sldLayoutId id="2147485135" r:id="rId6"/>
    <p:sldLayoutId id="2147485136" r:id="rId7"/>
    <p:sldLayoutId id="2147485137" r:id="rId8"/>
    <p:sldLayoutId id="2147485138" r:id="rId9"/>
    <p:sldLayoutId id="2147485139" r:id="rId10"/>
    <p:sldLayoutId id="2147485140" r:id="rId11"/>
    <p:sldLayoutId id="21474851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60000"/>
                <a:lumOff val="40000"/>
              </a:schemeClr>
            </a:gs>
            <a:gs pos="45000">
              <a:schemeClr val="bg2">
                <a:lumMod val="15000"/>
                <a:lumOff val="85000"/>
              </a:schemeClr>
            </a:gs>
            <a:gs pos="55000">
              <a:schemeClr val="bg2">
                <a:lumMod val="15000"/>
                <a:lumOff val="85000"/>
              </a:schemeClr>
            </a:gs>
            <a:gs pos="100000">
              <a:schemeClr val="bg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34D4361-80A3-4092-98C7-737030757A2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1" r:id="rId1"/>
    <p:sldLayoutId id="2147485162" r:id="rId2"/>
    <p:sldLayoutId id="2147485163" r:id="rId3"/>
    <p:sldLayoutId id="2147485164" r:id="rId4"/>
    <p:sldLayoutId id="2147485165" r:id="rId5"/>
    <p:sldLayoutId id="2147485166" r:id="rId6"/>
    <p:sldLayoutId id="2147485167" r:id="rId7"/>
    <p:sldLayoutId id="2147485168" r:id="rId8"/>
    <p:sldLayoutId id="2147485169" r:id="rId9"/>
    <p:sldLayoutId id="2147485170" r:id="rId10"/>
    <p:sldLayoutId id="2147485171" r:id="rId11"/>
    <p:sldLayoutId id="21474851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eg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5.jpeg"/><Relationship Id="rId7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jpeg"/><Relationship Id="rId5" Type="http://schemas.openxmlformats.org/officeDocument/2006/relationships/image" Target="../media/image5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>
                <a:lumMod val="95000"/>
                <a:lumOff val="5000"/>
              </a:schemeClr>
            </a:gs>
            <a:gs pos="0">
              <a:srgbClr val="000066"/>
            </a:gs>
            <a:gs pos="0">
              <a:schemeClr val="accent4">
                <a:lumMod val="0"/>
                <a:lumOff val="100000"/>
              </a:schemeClr>
            </a:gs>
            <a:gs pos="62000">
              <a:schemeClr val="tx1">
                <a:lumMod val="85000"/>
                <a:lumOff val="1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ublic\флешка тел 2023.10.10\SD-карта\МОЇ ФАЙЛИ ФЛЕШКИ\ВТС\1. Навчання втс\Презентації\Херсон 2025.11.19\20240808_1338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" y="0"/>
            <a:ext cx="9857804" cy="6815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6" y="280454"/>
            <a:ext cx="1487388" cy="1485901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11015" y="3716215"/>
            <a:ext cx="9439172" cy="155917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chemeClr val="bg2"/>
            </a:outerShdw>
          </a:effectLst>
        </p:spPr>
        <p:txBody>
          <a:bodyPr lIns="69056" tIns="34529" rIns="69056" bIns="34529" anchor="ctr"/>
          <a:lstStyle/>
          <a:p>
            <a:pPr algn="ctr" eaLnBrk="1" hangingPunct="1">
              <a:defRPr/>
            </a:pPr>
            <a:r>
              <a:rPr lang="uk-UA" altLang="uk-UA" sz="5200" b="1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Нова мінна загроза – «Калач»</a:t>
            </a:r>
            <a:endParaRPr lang="en-US" altLang="uk-UA" sz="5200" b="1" dirty="0">
              <a:ln w="18415" cmpd="sng">
                <a:noFill/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462729" y="6385088"/>
            <a:ext cx="3072982" cy="43088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2200" b="1" spc="300" dirty="0" smtClean="0">
                <a:ln w="12700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Херсон </a:t>
            </a:r>
            <a:r>
              <a:rPr lang="uk-UA" altLang="uk-UA" sz="2200" b="1" spc="300" dirty="0">
                <a:ln w="12700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uk-UA" altLang="uk-UA" sz="2200" b="1" spc="300" dirty="0" smtClean="0">
                <a:ln w="12700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ru-RU" altLang="uk-UA" sz="2200" b="1" spc="300" dirty="0">
              <a:ln w="12700">
                <a:noFill/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07515" y="993066"/>
            <a:ext cx="4957643" cy="1384995"/>
          </a:xfrm>
          <a:prstGeom prst="rect">
            <a:avLst/>
          </a:prstGeom>
          <a:solidFill>
            <a:srgbClr val="0066FF"/>
          </a:solidFill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800" b="1" spc="75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Управління </a:t>
            </a:r>
            <a:r>
              <a:rPr lang="uk-UA" sz="2800" b="1" spc="7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ВИБУХОТЕХНІЧНОЇ СЛУЖБИ</a:t>
            </a:r>
            <a:endParaRPr lang="ru-RU" sz="2800" b="1" spc="75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166938"/>
            <a:ext cx="99060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uk-UA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AC7B106-4480-4CDC-A0E1-0DDF22F27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107" y="93957"/>
            <a:ext cx="1445079" cy="1833701"/>
          </a:xfrm>
          <a:prstGeom prst="rect">
            <a:avLst/>
          </a:prstGeom>
        </p:spPr>
      </p:pic>
      <p:pic>
        <p:nvPicPr>
          <p:cNvPr id="1027" name="Picture 3" descr="C:\Users\Public\флешка тел 2023.10.10\SD-карта\МОЇ ФАЙЛИ ФЛЕШКИ\ВТС\1. Навчання втс\Презентації\Херсон 2025.11.19\гунп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019300" y="202491"/>
            <a:ext cx="5867400" cy="79057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Public\флешка тел 2023.10.10\SD-карта\МОЇ ФАЙЛИ ФЛЕШКИ\ВТС\1. Навчання втс\Презентації\Херсон 2025.11.19\херсон сімпл лейбл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30" y="5693865"/>
            <a:ext cx="1024850" cy="867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AutoShape 5" descr="blob:https://web.whatsapp.com/92d4f359-3fa9-40ba-bab0-d522e34cc59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7" name="Picture 5" descr="C:\Users\admin\OneDrive\Рабочий стол\Херсон 2025.11.19 Зміни 2025.12.14\плати ініціації\2026.04.08 Калач\калач 2026-04-08 5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3" t="6984" r="2183" b="10477"/>
          <a:stretch/>
        </p:blipFill>
        <p:spPr bwMode="auto">
          <a:xfrm>
            <a:off x="24098" y="1543989"/>
            <a:ext cx="2855580" cy="249983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\OneDrive\Рабочий стол\Херсон 2025.11.19 Зміни 2025.12.14\плати ініціації\2026.04.08 Калач\калач 2026-04-08 4.jpe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4" t="4004" r="19869" b="10441"/>
          <a:stretch/>
        </p:blipFill>
        <p:spPr bwMode="auto">
          <a:xfrm rot="5400000">
            <a:off x="7256527" y="1794439"/>
            <a:ext cx="2171067" cy="261625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OneDrive\Рабочий стол\Херсон 2025.11.19 Зміни 2025.12.14\плати ініціації\2026.04.08 Калач\калач 2026-04-08 07.jpe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0" t="8616" r="11038" b="17846"/>
          <a:stretch/>
        </p:blipFill>
        <p:spPr bwMode="auto">
          <a:xfrm>
            <a:off x="4004960" y="4796875"/>
            <a:ext cx="2530751" cy="179398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\OneDrive\Рабочий стол\Херсон 2025.11.19 Зміни 2025.12.14\плати ініціації\2026.04.08 Калач\пряник міст 26.jpe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8" t="68662" r="33659" b="12906"/>
          <a:stretch/>
        </p:blipFill>
        <p:spPr bwMode="auto">
          <a:xfrm>
            <a:off x="7342496" y="5299596"/>
            <a:ext cx="1653828" cy="136285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\OneDrive\Рабочий стол\Херсон 2025.11.19\Screenshot_20240613_054715_Chrome[1].jpg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8" r="-1" b="8182"/>
          <a:stretch/>
        </p:blipFill>
        <p:spPr bwMode="auto">
          <a:xfrm>
            <a:off x="6665969" y="1"/>
            <a:ext cx="3240032" cy="688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OneDrive\Рабочий стол\Херсон 2025.11.19\Screenshot_20251124_214157_TikTok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2" b="3128"/>
          <a:stretch/>
        </p:blipFill>
        <p:spPr bwMode="auto">
          <a:xfrm>
            <a:off x="1070839" y="22560"/>
            <a:ext cx="55951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-38100" y="2166938"/>
            <a:ext cx="99060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uk-UA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3448050" y="5985453"/>
            <a:ext cx="3009900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Херсон </a:t>
            </a:r>
            <a:r>
              <a:rPr lang="uk-UA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uk-UA" altLang="uk-U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ru-RU" altLang="uk-UA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31681" y="59240"/>
            <a:ext cx="66101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spc="1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spc="1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spc="1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 </a:t>
            </a:r>
            <a:r>
              <a:rPr lang="uk-UA" sz="2400" b="1" spc="1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вибухотехнічної служби</a:t>
            </a:r>
            <a:r>
              <a:rPr lang="uk-UA" sz="2400" b="1" spc="1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spc="1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800" b="1" spc="1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spc="100" dirty="0" smtClean="0">
                <a:solidFill>
                  <a:schemeClr val="accent3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Головного управління Національної поліції в Херсонській області</a:t>
            </a:r>
            <a:endParaRPr lang="uk-UA" sz="2400" b="1" spc="100" dirty="0">
              <a:solidFill>
                <a:schemeClr val="accent3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>
            <a:off x="2303769" y="913124"/>
            <a:ext cx="5666014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AC7B106-4480-4CDC-A0E1-0DDF22F276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29" y="104788"/>
            <a:ext cx="1298121" cy="164722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454374" y="0"/>
            <a:ext cx="616465" cy="6858000"/>
          </a:xfrm>
          <a:prstGeom prst="rect">
            <a:avLst/>
          </a:prstGeom>
          <a:solidFill>
            <a:srgbClr val="FFFF00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-81045" y="22560"/>
            <a:ext cx="535419" cy="6858000"/>
          </a:xfrm>
          <a:prstGeom prst="rect">
            <a:avLst/>
          </a:prstGeom>
          <a:solidFill>
            <a:srgbClr val="0066FF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35418" y="2540448"/>
            <a:ext cx="9332482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uk-UA" altLang="uk-UA" sz="6600" b="1" i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chemeClr val="bg1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БЕЗ ПРАВА НА ПОМИЛКУ!</a:t>
            </a:r>
            <a:endParaRPr lang="en-US" altLang="uk-UA" sz="6600" b="1" i="1" dirty="0">
              <a:ln w="18415" cmpd="sng">
                <a:solidFill>
                  <a:srgbClr val="FFFF00"/>
                </a:solidFill>
                <a:prstDash val="solid"/>
              </a:ln>
              <a:solidFill>
                <a:schemeClr val="bg1">
                  <a:lumMod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" name="Рисунок 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8" y="69433"/>
            <a:ext cx="1826163" cy="1783860"/>
          </a:xfrm>
          <a:prstGeom prst="rect">
            <a:avLst/>
          </a:prstGeom>
        </p:spPr>
      </p:pic>
      <p:pic>
        <p:nvPicPr>
          <p:cNvPr id="14" name="Picture 2" descr="C:\Users\Public\флешка тел 2023.10.10\SD-карта\МОЇ ФАЙЛИ ФЛЕШКИ\ВТС\1. Навчання втс\Презентації\Херсон 2025.11.19\херсон сімпл лейбл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446" y="5122984"/>
            <a:ext cx="1024850" cy="867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7826178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novo\Desktop\Херсон 2025.11.19 Зміни 2025.12.13\IMG-20240613-WA00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0" b="14150"/>
          <a:stretch/>
        </p:blipFill>
        <p:spPr bwMode="auto">
          <a:xfrm>
            <a:off x="0" y="24314"/>
            <a:ext cx="9905999" cy="688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5869" y="2121819"/>
            <a:ext cx="99060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uk-UA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3542019" y="6192455"/>
            <a:ext cx="3009900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Херсон </a:t>
            </a:r>
            <a:r>
              <a:rPr lang="uk-UA" alt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uk-UA" altLang="uk-U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ru-RU" altLang="uk-UA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AC7B106-4480-4CDC-A0E1-0DDF22F276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798" y="59669"/>
            <a:ext cx="1298121" cy="1647223"/>
          </a:xfrm>
          <a:prstGeom prst="rect">
            <a:avLst/>
          </a:prstGeom>
        </p:spPr>
      </p:pic>
      <p:pic>
        <p:nvPicPr>
          <p:cNvPr id="15" name="Рисунок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27" y="24314"/>
            <a:ext cx="1826163" cy="1783860"/>
          </a:xfrm>
          <a:prstGeom prst="rect">
            <a:avLst/>
          </a:prstGeom>
        </p:spPr>
      </p:pic>
      <p:pic>
        <p:nvPicPr>
          <p:cNvPr id="16" name="Picture 2" descr="C:\Users\Public\флешка тел 2023.10.10\SD-карта\МОЇ ФАЙЛИ ФЛЕШКИ\ВТС\1. Навчання втс\Презентації\Херсон 2025.11.19\херсон сімпл лейбл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1070"/>
            <a:ext cx="1024850" cy="867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9305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504000" cy="6858000"/>
          </a:xfrm>
          <a:prstGeom prst="rect">
            <a:avLst/>
          </a:prstGeom>
          <a:solidFill>
            <a:srgbClr val="0066FF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496888" y="0"/>
            <a:ext cx="504000" cy="6858000"/>
          </a:xfrm>
          <a:prstGeom prst="rect">
            <a:avLst/>
          </a:prstGeom>
          <a:solidFill>
            <a:srgbClr val="FFFF00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0888" y="6462411"/>
            <a:ext cx="878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Відділ вибухотехнічної служби ГУНП в Херсонській області</a:t>
            </a:r>
            <a:endParaRPr lang="ru-RU" sz="1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Public\флешка тел 2023.10.10\SD-карта\МОЇ ФАЙЛИ ФЛЕШКИ\ВТС\1. Навчання втс\Презентації\Херсон 2025.11.19\херсон сімпл лейб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0492"/>
            <a:ext cx="1024850" cy="867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Прямоугольник 16"/>
          <p:cNvSpPr>
            <a:spLocks noChangeArrowheads="1"/>
          </p:cNvSpPr>
          <p:nvPr/>
        </p:nvSpPr>
        <p:spPr bwMode="auto">
          <a:xfrm>
            <a:off x="1000888" y="79451"/>
            <a:ext cx="5495446" cy="60939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450000" algn="just"/>
            <a:endParaRPr lang="uk-UA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r>
              <a:rPr lang="uk-UA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Нова </a:t>
            </a:r>
            <a:r>
              <a:rPr lang="ru-RU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міна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умовною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назвою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«Калач».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дану міну наразі немає фактично жодної інформації, тому навіть як її називав ворог – невідомо. Єдине фото з відкритих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джрел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наводить на думку, що це може бути як малосерійне так і початок масштабного виробництва.</a:t>
            </a:r>
          </a:p>
          <a:p>
            <a:pPr indent="450000" algn="just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 вперше зафіксували її використання ворогом в м. Херсон 08.04.2026 р. і завдяки винятковій професійності і мужності групи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вибухотехніків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нову міну вдалося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розрядити та вилучити для вивчення і вироблення схеми безпечного знешкодження, адже ворог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 намагався розробити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 так,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б зробити це було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неможливо. Ось що вдалось встановити на цей момент.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AC7B106-4480-4CDC-A0E1-0DDF22F276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" y="79452"/>
            <a:ext cx="832757" cy="1056709"/>
          </a:xfrm>
          <a:prstGeom prst="rect">
            <a:avLst/>
          </a:prstGeom>
        </p:spPr>
      </p:pic>
      <p:pic>
        <p:nvPicPr>
          <p:cNvPr id="2050" name="Picture 2" descr="C:\Users\admin\OneDrive\Рабочий стол\Херсон 2025.11.19 Зміни 2025.12.14\плати ініціації\2026.04.08 Калач\калач 2026-04-08 03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856" y="1136161"/>
            <a:ext cx="3429431" cy="45725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6"/>
          <p:cNvSpPr>
            <a:spLocks noChangeArrowheads="1"/>
          </p:cNvSpPr>
          <p:nvPr/>
        </p:nvSpPr>
        <p:spPr bwMode="auto">
          <a:xfrm>
            <a:off x="7191702" y="5773317"/>
            <a:ext cx="176573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450000"/>
            <a:r>
              <a:rPr lang="uk-UA" sz="14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з відкритих джерел</a:t>
            </a:r>
            <a:endParaRPr lang="uk-UA" sz="1400" dirty="0">
              <a:solidFill>
                <a:schemeClr val="tx2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17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6"/>
          <p:cNvSpPr>
            <a:spLocks noChangeArrowheads="1"/>
          </p:cNvSpPr>
          <p:nvPr/>
        </p:nvSpPr>
        <p:spPr bwMode="auto">
          <a:xfrm>
            <a:off x="1000888" y="8399"/>
            <a:ext cx="8788400" cy="25853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450000" algn="just"/>
            <a:endParaRPr lang="uk-UA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Міна доставляється і скидається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допомогою БПЛА,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 чого полежавши в стані спокою певний час (налаштовується ймовірно від 1 до 20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хв.)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переводиться в бойовий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стан.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ибухає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 найменшого зрушення з місця, від наближення металу, вібрації, нахилу а також по таймеру (самоліквідація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теж налаштовується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до 60 діб, або при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розряді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 живлення). 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0" y="0"/>
            <a:ext cx="504000" cy="6858000"/>
          </a:xfrm>
          <a:prstGeom prst="rect">
            <a:avLst/>
          </a:prstGeom>
          <a:solidFill>
            <a:srgbClr val="0066FF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496888" y="0"/>
            <a:ext cx="504000" cy="6858000"/>
          </a:xfrm>
          <a:prstGeom prst="rect">
            <a:avLst/>
          </a:prstGeom>
          <a:solidFill>
            <a:srgbClr val="FFFF00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AC7B106-4480-4CDC-A0E1-0DDF22F27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" y="79452"/>
            <a:ext cx="832757" cy="1056709"/>
          </a:xfrm>
          <a:prstGeom prst="rect">
            <a:avLst/>
          </a:prstGeom>
        </p:spPr>
      </p:pic>
      <p:pic>
        <p:nvPicPr>
          <p:cNvPr id="6" name="Picture 2" descr="C:\Users\Public\флешка тел 2023.10.10\SD-карта\МОЇ ФАЙЛИ ФЛЕШКИ\ВТС\1. Навчання втс\Презентації\Херсон 2025.11.19\херсон сімпл лейб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0492"/>
            <a:ext cx="1024850" cy="867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1000888" y="6462411"/>
            <a:ext cx="878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Відділ вибухотехнічної служби ГУНП в Херсонській області</a:t>
            </a:r>
            <a:endParaRPr lang="ru-RU" sz="1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admin\OneDrive\Рабочий стол\Херсон 2025.11.19 Зміни 2025.12.14\плати ініціації\2026.04.08 Калач\калач 2026-04-08 1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" t="-14" r="-968" b="7364"/>
          <a:stretch/>
        </p:blipFill>
        <p:spPr bwMode="auto">
          <a:xfrm>
            <a:off x="6073253" y="2179793"/>
            <a:ext cx="3480179" cy="424445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OneDrive\Рабочий стол\Херсон 2025.11.19 Зміни 2025.12.14\плати ініціації\2026.04.08 Калач\калач 2026-04-08 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453" y="2647446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354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6"/>
          <p:cNvSpPr>
            <a:spLocks noChangeArrowheads="1"/>
          </p:cNvSpPr>
          <p:nvPr/>
        </p:nvSpPr>
        <p:spPr bwMode="auto">
          <a:xfrm>
            <a:off x="1000888" y="8399"/>
            <a:ext cx="8788400" cy="19697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450000" algn="just"/>
            <a:endParaRPr lang="uk-UA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мозок – плата ініціації. Це фактично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міні-комп'ютер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магнітними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датчиками з регулюванням чутливості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таймером, який можна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налаштовувати на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різні режими роботи, в тому числі регулювати ступінь чутливості чи час зведення в бойовий стан. 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0" y="0"/>
            <a:ext cx="504000" cy="6858000"/>
          </a:xfrm>
          <a:prstGeom prst="rect">
            <a:avLst/>
          </a:prstGeom>
          <a:solidFill>
            <a:srgbClr val="0066FF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496888" y="0"/>
            <a:ext cx="504000" cy="6858000"/>
          </a:xfrm>
          <a:prstGeom prst="rect">
            <a:avLst/>
          </a:prstGeom>
          <a:solidFill>
            <a:srgbClr val="FFFF00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AC7B106-4480-4CDC-A0E1-0DDF22F27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" y="79452"/>
            <a:ext cx="832757" cy="1056709"/>
          </a:xfrm>
          <a:prstGeom prst="rect">
            <a:avLst/>
          </a:prstGeom>
        </p:spPr>
      </p:pic>
      <p:pic>
        <p:nvPicPr>
          <p:cNvPr id="6" name="Picture 2" descr="C:\Users\Public\флешка тел 2023.10.10\SD-карта\МОЇ ФАЙЛИ ФЛЕШКИ\ВТС\1. Навчання втс\Презентації\Херсон 2025.11.19\херсон сімпл лейб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0492"/>
            <a:ext cx="1024850" cy="867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1000888" y="6462411"/>
            <a:ext cx="878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Відділ вибухотехнічної служби ГУНП в Херсонській області</a:t>
            </a:r>
            <a:endParaRPr lang="ru-RU" sz="1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admin\OneDrive\Рабочий стол\Херсон 2025.11.19 Зміни 2025.12.14\плати ініціації\2026.04.08 Калач\калач 2026-04-08 22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6" r="6105" b="3344"/>
          <a:stretch/>
        </p:blipFill>
        <p:spPr bwMode="auto">
          <a:xfrm>
            <a:off x="5762368" y="2350338"/>
            <a:ext cx="4039737" cy="349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OneDrive\Рабочий стол\Херсон 2025.11.19 Зміни 2025.12.14\плати ініціації\2026.04.08 Калач\калач 2026-04-08 019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5"/>
          <a:stretch/>
        </p:blipFill>
        <p:spPr bwMode="auto">
          <a:xfrm>
            <a:off x="1187356" y="2086580"/>
            <a:ext cx="4489284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633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6"/>
          <p:cNvSpPr>
            <a:spLocks noChangeArrowheads="1"/>
          </p:cNvSpPr>
          <p:nvPr/>
        </p:nvSpPr>
        <p:spPr bwMode="auto">
          <a:xfrm>
            <a:off x="1000888" y="8399"/>
            <a:ext cx="8788400" cy="25853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450000" algn="just"/>
            <a:endParaRPr lang="uk-UA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Компоновку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міни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ймовірно скопійовано з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міни-суббоєприпасу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артилерійської системи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дистанційного мінування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RAAM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 назвою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M70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тобто в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першу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чергу вона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призначена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знищення чи пошкодження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броньованої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легко броньованої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техніки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 двобічному ударному ядру, а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ураження людей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уламками від металевих частин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корпусу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міни.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0" y="0"/>
            <a:ext cx="504000" cy="6858000"/>
          </a:xfrm>
          <a:prstGeom prst="rect">
            <a:avLst/>
          </a:prstGeom>
          <a:solidFill>
            <a:srgbClr val="0066FF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496888" y="0"/>
            <a:ext cx="504000" cy="6858000"/>
          </a:xfrm>
          <a:prstGeom prst="rect">
            <a:avLst/>
          </a:prstGeom>
          <a:solidFill>
            <a:srgbClr val="FFFF00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AC7B106-4480-4CDC-A0E1-0DDF22F27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" y="79452"/>
            <a:ext cx="832757" cy="1056709"/>
          </a:xfrm>
          <a:prstGeom prst="rect">
            <a:avLst/>
          </a:prstGeom>
        </p:spPr>
      </p:pic>
      <p:pic>
        <p:nvPicPr>
          <p:cNvPr id="6" name="Picture 2" descr="C:\Users\Public\флешка тел 2023.10.10\SD-карта\МОЇ ФАЙЛИ ФЛЕШКИ\ВТС\1. Навчання втс\Презентації\Херсон 2025.11.19\херсон сімпл лейб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0492"/>
            <a:ext cx="1024850" cy="867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1000888" y="6462411"/>
            <a:ext cx="878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Відділ вибухотехнічної служби ГУНП в Херсонській області</a:t>
            </a:r>
            <a:endParaRPr lang="ru-RU" sz="1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admin\OneDrive\Рабочий стол\Херсон 2025.11.19 Зміни 2025.12.14\плати ініціації\2026.04.08 Калач\Screenshot_20231003_145526_Chrom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41"/>
          <a:stretch/>
        </p:blipFill>
        <p:spPr bwMode="auto">
          <a:xfrm>
            <a:off x="4208245" y="2598985"/>
            <a:ext cx="1987603" cy="17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OneDrive\Рабочий стол\Херсон 2025.11.19 Зміни 2025.12.14\плати ініціації\2026.04.08 Калач\Screenshot_20231003_145526_Chrom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18" r="2945"/>
          <a:stretch/>
        </p:blipFill>
        <p:spPr bwMode="auto">
          <a:xfrm>
            <a:off x="1134182" y="2593722"/>
            <a:ext cx="2769079" cy="175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OneDrive\Рабочий стол\Херсон 2025.11.19 Зміни 2025.12.14\плати ініціації\2026.04.08 Калач\20221226_14464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3" t="9537" r="19842" b="26752"/>
          <a:stretch/>
        </p:blipFill>
        <p:spPr bwMode="auto">
          <a:xfrm rot="10800000">
            <a:off x="6516541" y="2592286"/>
            <a:ext cx="1634230" cy="176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6"/>
          <p:cNvSpPr>
            <a:spLocks noChangeArrowheads="1"/>
          </p:cNvSpPr>
          <p:nvPr/>
        </p:nvSpPr>
        <p:spPr bwMode="auto">
          <a:xfrm>
            <a:off x="8347867" y="3228945"/>
            <a:ext cx="122180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450000"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М-70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6"/>
          <p:cNvSpPr>
            <a:spLocks noChangeArrowheads="1"/>
          </p:cNvSpPr>
          <p:nvPr/>
        </p:nvSpPr>
        <p:spPr bwMode="auto">
          <a:xfrm>
            <a:off x="7583214" y="5257442"/>
            <a:ext cx="176573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450000"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«Калач»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5" descr="C:\Users\admin\OneDrive\Рабочий стол\Херсон 2025.11.19 Зміни 2025.12.14\плати ініціації\2026.04.08 Калач\калач 2026-04-08 9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6" t="5857" r="8785" b="-1408"/>
          <a:stretch/>
        </p:blipFill>
        <p:spPr bwMode="auto">
          <a:xfrm rot="5400000">
            <a:off x="6362005" y="4519060"/>
            <a:ext cx="1586051" cy="165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dmin\OneDrive\Рабочий стол\Херсон 2025.11.19 Зміни 2025.12.14\плати ініціації\2026.04.08 Калач\калач 2026-04-08 8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94" y="4555829"/>
            <a:ext cx="2114737" cy="158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admin\OneDrive\Рабочий стол\Херсон 2025.11.19 Зміни 2025.12.14\плати ініціації\2026.04.08 Калач\калач 2026-04-08 11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1" r="7349" b="19733"/>
          <a:stretch/>
        </p:blipFill>
        <p:spPr bwMode="auto">
          <a:xfrm>
            <a:off x="1677379" y="4574223"/>
            <a:ext cx="1538787" cy="158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5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504000" cy="6858000"/>
          </a:xfrm>
          <a:prstGeom prst="rect">
            <a:avLst/>
          </a:prstGeom>
          <a:solidFill>
            <a:srgbClr val="0066FF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496888" y="0"/>
            <a:ext cx="504000" cy="6858000"/>
          </a:xfrm>
          <a:prstGeom prst="rect">
            <a:avLst/>
          </a:prstGeom>
          <a:solidFill>
            <a:srgbClr val="FFFF00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AC7B106-4480-4CDC-A0E1-0DDF22F27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" y="79452"/>
            <a:ext cx="832757" cy="1056709"/>
          </a:xfrm>
          <a:prstGeom prst="rect">
            <a:avLst/>
          </a:prstGeom>
        </p:spPr>
      </p:pic>
      <p:pic>
        <p:nvPicPr>
          <p:cNvPr id="5" name="Picture 2" descr="C:\Users\Public\флешка тел 2023.10.10\SD-карта\МОЇ ФАЙЛИ ФЛЕШКИ\ВТС\1. Навчання втс\Презентації\Херсон 2025.11.19\херсон сімпл лейб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0492"/>
            <a:ext cx="1024850" cy="867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1000888" y="6462411"/>
            <a:ext cx="878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Відділ вибухотехнічної служби ГУНП в Херсонській області</a:t>
            </a:r>
            <a:endParaRPr lang="ru-RU" sz="1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16"/>
          <p:cNvSpPr>
            <a:spLocks noChangeArrowheads="1"/>
          </p:cNvSpPr>
          <p:nvPr/>
        </p:nvSpPr>
        <p:spPr bwMode="auto">
          <a:xfrm>
            <a:off x="1024850" y="3668719"/>
            <a:ext cx="8788400" cy="25853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450000" algn="just"/>
            <a:endParaRPr lang="uk-UA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</a:t>
            </a:r>
            <a:endPara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–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мм.</a:t>
            </a:r>
          </a:p>
          <a:p>
            <a:pPr marL="342900" indent="-342900" algn="just">
              <a:buFontTx/>
              <a:buChar char="-"/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Висота – 100 мм. </a:t>
            </a:r>
          </a:p>
          <a:p>
            <a:pPr marL="342900" indent="-342900" algn="just">
              <a:buFontTx/>
              <a:buChar char="-"/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Вага – близько 1,4 кг.</a:t>
            </a:r>
          </a:p>
          <a:p>
            <a:pPr marL="342900" indent="-342900" algn="just">
              <a:buFontTx/>
              <a:buChar char="-"/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Вага ВР –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0,4 кг.</a:t>
            </a:r>
          </a:p>
          <a:p>
            <a:pPr marL="342900" indent="-342900" algn="just">
              <a:buFontTx/>
              <a:buChar char="-"/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Пробивна здатність ударних ядер (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кумулятивів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невідомо.</a:t>
            </a:r>
          </a:p>
          <a:p>
            <a:pPr marL="342900" indent="-342900" algn="just">
              <a:buFontTx/>
              <a:buChar char="-"/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Небезпечна уламкова дія –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ймовірно до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м.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admin\OneDrive\Рабочий стол\Херсон 2025.11.19 Зміни 2025.12.14\плати ініціації\2026.04.08 Калач\калач 2026-04-08 7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1" b="12977"/>
          <a:stretch/>
        </p:blipFill>
        <p:spPr bwMode="auto">
          <a:xfrm rot="16200000">
            <a:off x="1717776" y="25252"/>
            <a:ext cx="3128221" cy="388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OneDrive\Рабочий стол\Херсон 2025.11.19 Зміни 2025.12.14\плати ініціації\2026.04.08 Калач\калач 2026-04-08 07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0" t="8616" r="11038" b="17846"/>
          <a:stretch/>
        </p:blipFill>
        <p:spPr bwMode="auto">
          <a:xfrm>
            <a:off x="6926811" y="3668719"/>
            <a:ext cx="2533538" cy="201168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OneDrive\Рабочий стол\Херсон 2025.11.19 Зміни 2025.12.14\плати ініціації\2026.04.08 Калач\калач 2026-04-08 10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r="16944" b="6666"/>
          <a:stretch/>
        </p:blipFill>
        <p:spPr bwMode="auto">
          <a:xfrm>
            <a:off x="5420781" y="300777"/>
            <a:ext cx="4039568" cy="323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465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C:\Users\admin\OneDrive\Рабочий стол\Херсон 2025.11.19 Зміни 2025.12.14\плати ініціації\2026.04.08 Калач\калач 2026-04-08 5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7" t="23104" r="4205" b="19921"/>
          <a:stretch/>
        </p:blipFill>
        <p:spPr bwMode="auto">
          <a:xfrm>
            <a:off x="1527489" y="4568405"/>
            <a:ext cx="2821243" cy="199075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6"/>
          <p:cNvSpPr>
            <a:spLocks noChangeArrowheads="1"/>
          </p:cNvSpPr>
          <p:nvPr/>
        </p:nvSpPr>
        <p:spPr bwMode="auto">
          <a:xfrm>
            <a:off x="1000888" y="8399"/>
            <a:ext cx="878840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450000" algn="just"/>
            <a:endParaRPr lang="uk-UA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0" y="0"/>
            <a:ext cx="504000" cy="6858000"/>
          </a:xfrm>
          <a:prstGeom prst="rect">
            <a:avLst/>
          </a:prstGeom>
          <a:solidFill>
            <a:srgbClr val="0066FF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496888" y="0"/>
            <a:ext cx="504000" cy="6858000"/>
          </a:xfrm>
          <a:prstGeom prst="rect">
            <a:avLst/>
          </a:prstGeom>
          <a:solidFill>
            <a:srgbClr val="FFFF00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AC7B106-4480-4CDC-A0E1-0DDF22F276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" y="79452"/>
            <a:ext cx="832757" cy="1056709"/>
          </a:xfrm>
          <a:prstGeom prst="rect">
            <a:avLst/>
          </a:prstGeom>
        </p:spPr>
      </p:pic>
      <p:pic>
        <p:nvPicPr>
          <p:cNvPr id="6" name="Picture 2" descr="C:\Users\Public\флешка тел 2023.10.10\SD-карта\МОЇ ФАЙЛИ ФЛЕШКИ\ВТС\1. Навчання втс\Презентації\Херсон 2025.11.19\херсон сімпл лейбл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0492"/>
            <a:ext cx="1024850" cy="867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1000888" y="6462411"/>
            <a:ext cx="878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Відділ вибухотехнічної служби ГУНП в Херсонській області</a:t>
            </a:r>
            <a:endParaRPr lang="ru-RU" sz="1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16"/>
          <p:cNvSpPr>
            <a:spLocks noChangeArrowheads="1"/>
          </p:cNvSpPr>
          <p:nvPr/>
        </p:nvSpPr>
        <p:spPr bwMode="auto">
          <a:xfrm>
            <a:off x="1080879" y="8399"/>
            <a:ext cx="8788400" cy="473975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450000" algn="just"/>
            <a:endParaRPr lang="uk-UA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Тактика застосування міни.</a:t>
            </a:r>
          </a:p>
          <a:p>
            <a:pPr indent="450000" algn="just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Ворог дистанційно замінував важливий логістичний маршрут даними мінами, які додатково замаскував тканиною з використанням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клею. За задумом, оскільки дане місце перебуває під постійним вогневим ураженням, водії автотранспорту намагаючись швидше «проскочити» небезпечну ділянку можуть не помітити і проїхати над міною, що спричинить її вибух і знищення або ушкодження авто вибуховою дією ударного ядра. Навіть проїзд біля міни може привести її в дію і спричинити пошкодження авто та поранення людей уламками. При спробі її розмінування звичайними методами вона також вибухне. При спробі людини її  зрушити з місця чи навіть пройти занадто близько (відстань спрацювання залежить від кількості металевих елементів на людині, наявності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телефону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т.п.), вона також вибухне що може призвести до важких поранень і смерті. </a:t>
            </a:r>
          </a:p>
        </p:txBody>
      </p:sp>
      <p:pic>
        <p:nvPicPr>
          <p:cNvPr id="7172" name="Picture 4" descr="C:\Users\admin\OneDrive\Рабочий стол\Херсон 2025.11.19 Зміни 2025.12.14\Screenshot_20240613_054742_Chrome[1]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6" r="7984" b="36219"/>
          <a:stretch/>
        </p:blipFill>
        <p:spPr bwMode="auto">
          <a:xfrm>
            <a:off x="7319422" y="4356696"/>
            <a:ext cx="2111181" cy="222067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\OneDrive\Рабочий стол\Херсон 2025.11.19 Зміни 2025.12.14\IMG-20241026-WA003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6" t="59979" r="52453" b="33579"/>
          <a:stretch/>
        </p:blipFill>
        <p:spPr bwMode="auto">
          <a:xfrm>
            <a:off x="-1787857" y="2715466"/>
            <a:ext cx="1351129" cy="98176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admin\OneDrive\Рабочий стол\Херсон 2025.11.19 Зміни 2025.12.14\IMG-20240621-WA001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3" t="25352" r="57657" b="52744"/>
          <a:stretch/>
        </p:blipFill>
        <p:spPr bwMode="auto">
          <a:xfrm>
            <a:off x="4619624" y="4653318"/>
            <a:ext cx="2045312" cy="130274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147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OneDrive\Рабочий стол\Херсон 2025.11.19 Зміни 2025.12.14\плати ініціації\2026.04.08 Калач\пряник міст 2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088" y="1670392"/>
            <a:ext cx="4142914" cy="496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OneDrive\Рабочий стол\Херсон 2025.11.19 Зміни 2025.12.14\плати ініціації\2026.04.08 Калач\пфм міст 2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088" y="1670392"/>
            <a:ext cx="4142914" cy="310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6"/>
          <p:cNvSpPr>
            <a:spLocks noChangeArrowheads="1"/>
          </p:cNvSpPr>
          <p:nvPr/>
        </p:nvSpPr>
        <p:spPr bwMode="auto">
          <a:xfrm>
            <a:off x="1000888" y="8399"/>
            <a:ext cx="878840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450000" algn="just"/>
            <a:endParaRPr lang="uk-UA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0" y="0"/>
            <a:ext cx="504000" cy="6858000"/>
          </a:xfrm>
          <a:prstGeom prst="rect">
            <a:avLst/>
          </a:prstGeom>
          <a:solidFill>
            <a:srgbClr val="0066FF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496888" y="0"/>
            <a:ext cx="504000" cy="6858000"/>
          </a:xfrm>
          <a:prstGeom prst="rect">
            <a:avLst/>
          </a:prstGeom>
          <a:solidFill>
            <a:srgbClr val="FFFF00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AC7B106-4480-4CDC-A0E1-0DDF22F276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" y="79452"/>
            <a:ext cx="832757" cy="1056709"/>
          </a:xfrm>
          <a:prstGeom prst="rect">
            <a:avLst/>
          </a:prstGeom>
        </p:spPr>
      </p:pic>
      <p:pic>
        <p:nvPicPr>
          <p:cNvPr id="6" name="Picture 2" descr="C:\Users\Public\флешка тел 2023.10.10\SD-карта\МОЇ ФАЙЛИ ФЛЕШКИ\ВТС\1. Навчання втс\Презентації\Херсон 2025.11.19\херсон сімпл лейбл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0492"/>
            <a:ext cx="1024850" cy="867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1000888" y="6462411"/>
            <a:ext cx="878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Відділ вибухотехнічної служби ГУНП в Херсонській області</a:t>
            </a:r>
            <a:endParaRPr lang="ru-RU" sz="1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16"/>
          <p:cNvSpPr>
            <a:spLocks noChangeArrowheads="1"/>
          </p:cNvSpPr>
          <p:nvPr/>
        </p:nvSpPr>
        <p:spPr bwMode="auto">
          <a:xfrm>
            <a:off x="1000888" y="8399"/>
            <a:ext cx="8788400" cy="16619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450000" algn="just"/>
            <a:endParaRPr lang="uk-UA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Також, для створення ще складнішого мінування місцевості, навколо даної «розумної» міни ворог додатково скинув ще міни типу «Пряник (електричний)» та ПФМ-1с. Це фактично застосування тактики класичного змішаного мінування.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admin\OneDrive\Рабочий стол\Херсон 2025.11.19 Зміни 2025.12.14\плати ініціації\2026.04.08 Калач\калач 2026-04-08 1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" t="-14" r="-968" b="7364"/>
          <a:stretch/>
        </p:blipFill>
        <p:spPr bwMode="auto">
          <a:xfrm>
            <a:off x="1160670" y="1706881"/>
            <a:ext cx="3899229" cy="475553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468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6"/>
          <p:cNvSpPr>
            <a:spLocks noChangeArrowheads="1"/>
          </p:cNvSpPr>
          <p:nvPr/>
        </p:nvSpPr>
        <p:spPr bwMode="auto">
          <a:xfrm>
            <a:off x="1000888" y="8399"/>
            <a:ext cx="878840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450000" algn="just"/>
            <a:endParaRPr lang="uk-UA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0" y="0"/>
            <a:ext cx="504000" cy="6858000"/>
          </a:xfrm>
          <a:prstGeom prst="rect">
            <a:avLst/>
          </a:prstGeom>
          <a:solidFill>
            <a:srgbClr val="0066FF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496888" y="0"/>
            <a:ext cx="504000" cy="6858000"/>
          </a:xfrm>
          <a:prstGeom prst="rect">
            <a:avLst/>
          </a:prstGeom>
          <a:solidFill>
            <a:srgbClr val="FFFF00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AC7B106-4480-4CDC-A0E1-0DDF22F27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" y="79452"/>
            <a:ext cx="832757" cy="1056709"/>
          </a:xfrm>
          <a:prstGeom prst="rect">
            <a:avLst/>
          </a:prstGeom>
        </p:spPr>
      </p:pic>
      <p:pic>
        <p:nvPicPr>
          <p:cNvPr id="6" name="Picture 2" descr="C:\Users\Public\флешка тел 2023.10.10\SD-карта\МОЇ ФАЙЛИ ФЛЕШКИ\ВТС\1. Навчання втс\Презентації\Херсон 2025.11.19\херсон сімпл лейб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0492"/>
            <a:ext cx="1024850" cy="867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1000888" y="6462411"/>
            <a:ext cx="878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Відділ вибухотехнічної служби ГУНП в Херсонській області</a:t>
            </a:r>
            <a:endParaRPr lang="ru-RU" sz="1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16"/>
          <p:cNvSpPr>
            <a:spLocks noChangeArrowheads="1"/>
          </p:cNvSpPr>
          <p:nvPr/>
        </p:nvSpPr>
        <p:spPr bwMode="auto">
          <a:xfrm>
            <a:off x="1000888" y="8399"/>
            <a:ext cx="8788400" cy="32008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450000" algn="just"/>
            <a:endParaRPr lang="uk-UA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just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безпеки.</a:t>
            </a:r>
          </a:p>
          <a:p>
            <a:pPr indent="450000" algn="just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Вони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типові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аналогічні при виявленні більшості ВНП або предметів які їх нагадують: НЕ підходити! Не Чіпати! Не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проїзджати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 ними або поруч з ними на відстані ближче 30 м.!  Повідомити на номери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екстрених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служб, попередити оточуючих про небезпеку! Силам оборони  – огородити місце, перекрити доступ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людей,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охороняти місце події до прибуття фахових підрозділів НПУ, ЗСУ, ДСНС. При несприятливій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безпековій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ситуації  - позначити,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промаркувати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перегородити доступ до місця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виявлення наявними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засобами.</a:t>
            </a:r>
          </a:p>
        </p:txBody>
      </p:sp>
      <p:pic>
        <p:nvPicPr>
          <p:cNvPr id="1026" name="Picture 2" descr="C:\Users\admin\OneDrive\Рабочий стол\Херсон 2025.11.19 Зміни 2025.12.14\плати ініціації\2026.04.08 Калач\марк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250" y="2890329"/>
            <a:ext cx="4711889" cy="353391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OneDrive\Рабочий стол\Херсон 2025.11.19 Зміни 2025.12.14\плати ініціації\2026.04.08 Калач\марк3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0" r="59197" b="13348"/>
          <a:stretch/>
        </p:blipFill>
        <p:spPr bwMode="auto">
          <a:xfrm>
            <a:off x="1174975" y="3244316"/>
            <a:ext cx="3697275" cy="317993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129586"/>
      </p:ext>
    </p:extLst>
  </p:cSld>
  <p:clrMapOvr>
    <a:masterClrMapping/>
  </p:clrMapOvr>
</p:sld>
</file>

<file path=ppt/theme/theme1.xml><?xml version="1.0" encoding="utf-8"?>
<a:theme xmlns:a="http://schemas.openxmlformats.org/drawingml/2006/main" name="1_Оформление по умолчанию">
  <a:themeElements>
    <a:clrScheme name="Оформление по умолчанию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Оформление по умолчанию">
  <a:themeElements>
    <a:clrScheme name="Оформление по умолчанию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15970</TotalTime>
  <Words>651</Words>
  <Application>Microsoft Office PowerPoint</Application>
  <PresentationFormat>Лист A4 (210x297 мм)</PresentationFormat>
  <Paragraphs>52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1_Оформление по умолчанию</vt:lpstr>
      <vt:lpstr>2_Оформление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Євгеній</dc:creator>
  <cp:lastModifiedBy>admin</cp:lastModifiedBy>
  <cp:revision>1017</cp:revision>
  <cp:lastPrinted>2025-12-02T07:14:54Z</cp:lastPrinted>
  <dcterms:created xsi:type="dcterms:W3CDTF">2014-11-06T08:01:43Z</dcterms:created>
  <dcterms:modified xsi:type="dcterms:W3CDTF">2026-04-09T00:51:30Z</dcterms:modified>
</cp:coreProperties>
</file>